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69" r:id="rId3"/>
    <p:sldId id="270" r:id="rId4"/>
    <p:sldId id="261" r:id="rId5"/>
    <p:sldId id="271" r:id="rId6"/>
    <p:sldId id="263" r:id="rId7"/>
    <p:sldId id="260" r:id="rId8"/>
    <p:sldId id="272" r:id="rId9"/>
    <p:sldId id="264" r:id="rId10"/>
    <p:sldId id="265" r:id="rId11"/>
    <p:sldId id="256" r:id="rId12"/>
    <p:sldId id="262" r:id="rId13"/>
    <p:sldId id="273" r:id="rId14"/>
  </p:sldIdLst>
  <p:sldSz cx="12192000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64A52B7-7C62-4E09-8D45-69F6EAC58C10}">
          <p14:sldIdLst>
            <p14:sldId id="257"/>
            <p14:sldId id="269"/>
            <p14:sldId id="270"/>
            <p14:sldId id="261"/>
            <p14:sldId id="271"/>
            <p14:sldId id="263"/>
            <p14:sldId id="260"/>
            <p14:sldId id="272"/>
            <p14:sldId id="264"/>
            <p14:sldId id="265"/>
            <p14:sldId id="256"/>
            <p14:sldId id="262"/>
            <p14:sldId id="273"/>
          </p14:sldIdLst>
        </p14:section>
        <p14:section name="Sections" id="{D8641535-98D8-4ECC-8DE5-D335929F74A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9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4B4B"/>
    <a:srgbClr val="AD8351"/>
    <a:srgbClr val="F2D6D5"/>
    <a:srgbClr val="F1F1F1"/>
    <a:srgbClr val="EFEFEF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72" d="100"/>
          <a:sy n="72" d="100"/>
        </p:scale>
        <p:origin x="660" y="66"/>
      </p:cViewPr>
      <p:guideLst>
        <p:guide orient="horz" pos="2160"/>
        <p:guide pos="19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843092-AEBD-467C-916E-8FD7DB7366AF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08F5D-602E-4E01-9A97-C2440918A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567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6620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0342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9365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191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555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25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01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0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58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24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383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91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08F5D-602E-4E01-9A97-C2440918AE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07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E94C3-C57E-4B79-9BBD-52B7F5AE9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7295A9-A1DE-4B01-AEC0-EBE6399DB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23A86-DED9-4493-92F0-CFDD19DF1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EC6755-0C74-455A-A7AB-C3D5D0DE9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252C0-1740-4B53-84E7-4FD7511B3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32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B3B99-946E-436D-9EB0-81FC87BCD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6D49C3-0B49-46FC-B56F-BA2C174248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15AC0-A2D8-4018-A293-1B8883FC8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3EF24-3FC5-4F98-8D88-C766ECFA6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7A83C-0D72-43AC-9022-F95CC361F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70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C8656E-1B8F-4E98-B557-EBF306F19F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6CF149-C2FD-4AF8-AC5D-780B75397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0DAC6-CE00-4919-AB69-4B3388CFF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0A5AD-C6B0-42DF-A254-F6D8414A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2D12D-53D7-46DE-BC6C-7C2FE3CC1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47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C5A80-48D1-44B6-A999-02A2284F8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EC35-B75E-463E-B6A4-2423829AA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67E0A-C54E-427A-84C8-78D841CBD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B5EFF-7A89-4822-8FD1-8080CBF66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A4BAF-0F33-4B78-BAD3-120C2670D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652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233B1-5609-4E74-AB60-D9B3FB753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AE567-C8CE-49C4-B896-79879DC9F2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DE99E-3193-4EB6-9B85-8A227EFE2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F88BA-CA7E-4D67-BEE1-D8C0BFD16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D236C-3F60-4815-B516-1748BFD39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52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FE729-0A2C-487A-BB15-34A5C39B6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86CA3-1980-41EE-85FE-EBEF7FF23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D44EB2-4A82-4FD5-AFD7-2B138E10C8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838BC8-57FF-4420-8B96-8C52EEE0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2B2C75-007D-4DAC-A2FA-0190EA386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44DCDE-B64F-4BEC-BDB8-4AF6C37CB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92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434C8-036D-453E-92C3-C6266A4FC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F24A4-CCE3-4236-9435-43B229627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C728D-8799-4884-924B-185F00447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A07373-3896-4083-8E30-558D378FC6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C4504D-4D92-4A39-B03D-2321CB5F0D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B9E471-4F0A-497A-92E7-1B0196370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00AD1F-62DF-48C3-840D-5A97949A1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48AF7C-C435-417D-8946-142807810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529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53BC-45F7-49C8-92CD-9DABC021E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C1E03A-3C87-40D6-B681-41494A662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6FAFEA-50AF-498C-9589-3C899AF38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2034D3-9FD1-4CD7-989C-AFC5EF61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712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B2F24C-0B24-41C7-A821-4F8895DCB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1C6B71-6FD4-4834-90E9-991472295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507358-B539-489C-941A-6C5E0CC3E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9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A43AB-3453-4EF3-A627-B2059253A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6F17C-EAF7-45B3-9E90-3192306BC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C4A00-6F02-406D-870C-C80891DF4C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385593-FB35-44D1-A1B0-E1A04804A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42A11-6B01-4071-8604-26AD676E7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75D475-2EBC-46A1-BFF8-54BF265D5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25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E3BA8-3B99-4BA9-96DB-12393F7A0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748F11-6651-4B78-A6DF-FB3A691D2B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F4CD37-1025-4600-817E-62C6C2BF7C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45602-FD31-4D5D-AE2B-1E7F455FE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D6CE8-1F2A-46AA-8E2E-4EFC15514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D0F4F2-FEEE-4061-9571-C5117AD66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62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0F8B31-11E8-410E-B721-6812CAB90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DA616-0BCF-45CE-B1F8-122A218ED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48428-ECE1-440D-B3C8-E89C653BC5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F64B6-2DF0-48CE-9CC5-9D41B1EBFDE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0E8DC-1BF1-4FF6-9B56-205514417C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D308A-60FC-4227-9F84-6A94FCE11A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D5D10-D921-4141-9A44-25EFF24A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5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microsoft.com/office/2007/relationships/hdphoto" Target="../media/hdphoto2.wdp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notesSlide" Target="../notesSlides/notesSlide11.xml"/><Relationship Id="rId7" Type="http://schemas.openxmlformats.org/officeDocument/2006/relationships/slide" Target="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6" Type="http://schemas.openxmlformats.org/officeDocument/2006/relationships/slide" Target="slide6.xml"/><Relationship Id="rId5" Type="http://schemas.openxmlformats.org/officeDocument/2006/relationships/slide" Target="slide7.xml"/><Relationship Id="rId4" Type="http://schemas.openxmlformats.org/officeDocument/2006/relationships/slide" Target="slide12.xml"/><Relationship Id="rId9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notesSlide" Target="../notesSlides/notesSlide12.xml"/><Relationship Id="rId7" Type="http://schemas.openxmlformats.org/officeDocument/2006/relationships/slide" Target="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6" Type="http://schemas.openxmlformats.org/officeDocument/2006/relationships/slide" Target="slide6.xml"/><Relationship Id="rId5" Type="http://schemas.openxmlformats.org/officeDocument/2006/relationships/slide" Target="slide7.xml"/><Relationship Id="rId4" Type="http://schemas.openxmlformats.org/officeDocument/2006/relationships/slide" Target="slide4.xml"/><Relationship Id="rId9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notesSlide" Target="../notesSlides/notesSlide13.xml"/><Relationship Id="rId7" Type="http://schemas.openxmlformats.org/officeDocument/2006/relationships/slide" Target="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6" Type="http://schemas.openxmlformats.org/officeDocument/2006/relationships/slide" Target="slide11.xml"/><Relationship Id="rId5" Type="http://schemas.openxmlformats.org/officeDocument/2006/relationships/slide" Target="slide12.xml"/><Relationship Id="rId4" Type="http://schemas.openxmlformats.org/officeDocument/2006/relationships/slide" Target="slide4.xml"/><Relationship Id="rId9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notesSlide" Target="../notesSlides/notesSlide4.xml"/><Relationship Id="rId7" Type="http://schemas.openxmlformats.org/officeDocument/2006/relationships/slide" Target="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6" Type="http://schemas.openxmlformats.org/officeDocument/2006/relationships/slide" Target="slide7.xml"/><Relationship Id="rId5" Type="http://schemas.openxmlformats.org/officeDocument/2006/relationships/slide" Target="slide12.xml"/><Relationship Id="rId4" Type="http://schemas.openxmlformats.org/officeDocument/2006/relationships/slide" Target="slide11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notesSlide" Target="../notesSlides/notesSlide5.xml"/><Relationship Id="rId7" Type="http://schemas.openxmlformats.org/officeDocument/2006/relationships/slide" Target="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slide" Target="slide10.xml"/><Relationship Id="rId5" Type="http://schemas.openxmlformats.org/officeDocument/2006/relationships/slide" Target="slide12.xml"/><Relationship Id="rId4" Type="http://schemas.openxmlformats.org/officeDocument/2006/relationships/slide" Target="slide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728871f063a42fd97996aafd0580027">
            <a:extLst>
              <a:ext uri="{FF2B5EF4-FFF2-40B4-BE49-F238E27FC236}">
                <a16:creationId xmlns:a16="http://schemas.microsoft.com/office/drawing/2014/main" id="{BEDA6E3A-71A9-4B80-B2DF-1B6A38A4B513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133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9E8C76B-BDFD-4BD5-9138-248DBBB338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D6D5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968b255f3a24a71adc2a2f90b6a1408">
            <a:extLst>
              <a:ext uri="{FF2B5EF4-FFF2-40B4-BE49-F238E27FC236}">
                <a16:creationId xmlns:a16="http://schemas.microsoft.com/office/drawing/2014/main" id="{6F9B04F2-1B40-46FD-BC2B-001C9047C16A}"/>
              </a:ext>
            </a:extLst>
          </p:cNvPr>
          <p:cNvPicPr>
            <a:picLocks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CrisscrossEtching/>
                    </a14:imgEffect>
                    <a14:imgEffect>
                      <a14:saturation sat="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74" y="717755"/>
            <a:ext cx="11720052" cy="5663380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6172B5-9BF1-4257-A877-2F1A002BA656}"/>
              </a:ext>
            </a:extLst>
          </p:cNvPr>
          <p:cNvSpPr txBox="1"/>
          <p:nvPr/>
        </p:nvSpPr>
        <p:spPr>
          <a:xfrm>
            <a:off x="2138516" y="2718448"/>
            <a:ext cx="791496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pc="600" dirty="0">
                <a:solidFill>
                  <a:srgbClr val="AD8351"/>
                </a:solidFill>
                <a:latin typeface="Gill Sans Nova Light" panose="020B0604020202020204" pitchFamily="34" charset="0"/>
              </a:rPr>
              <a:t>EDA</a:t>
            </a:r>
            <a:br>
              <a:rPr lang="en-US" sz="1600" b="1" spc="600" dirty="0">
                <a:solidFill>
                  <a:srgbClr val="FF00FF"/>
                </a:solidFill>
                <a:latin typeface="Gill Sans Nova Light" panose="020B0604020202020204" pitchFamily="34" charset="0"/>
              </a:rPr>
            </a:br>
            <a:r>
              <a:rPr lang="en-US" sz="1600" b="1" spc="600" dirty="0">
                <a:solidFill>
                  <a:srgbClr val="AD8351"/>
                </a:solidFill>
                <a:latin typeface="Gill Sans Nova Light" panose="020B0604020202020204" pitchFamily="34" charset="0"/>
              </a:rPr>
              <a:t>Project E-Perfume</a:t>
            </a:r>
          </a:p>
          <a:p>
            <a:pPr algn="ctr"/>
            <a:endParaRPr lang="en-US" sz="1600" b="1" spc="600" dirty="0">
              <a:solidFill>
                <a:srgbClr val="AD8351"/>
              </a:solidFill>
              <a:latin typeface="Gill Sans Nova Light" panose="020B0604020202020204" pitchFamily="34" charset="0"/>
            </a:endParaRPr>
          </a:p>
          <a:p>
            <a:pPr algn="ctr"/>
            <a:r>
              <a:rPr lang="en-US" sz="1200" b="1" spc="600" dirty="0">
                <a:solidFill>
                  <a:schemeClr val="bg2">
                    <a:lumMod val="50000"/>
                  </a:schemeClr>
                </a:solidFill>
                <a:latin typeface="Gill Sans Nova Light" panose="020B0604020202020204" pitchFamily="34" charset="0"/>
              </a:rPr>
              <a:t>Amal Al-Shihabi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074F18D-29C4-474B-A19C-B196EC096218}"/>
              </a:ext>
            </a:extLst>
          </p:cNvPr>
          <p:cNvSpPr/>
          <p:nvPr/>
        </p:nvSpPr>
        <p:spPr>
          <a:xfrm>
            <a:off x="4667250" y="1781175"/>
            <a:ext cx="2847975" cy="2724150"/>
          </a:xfrm>
          <a:prstGeom prst="ellipse">
            <a:avLst/>
          </a:prstGeom>
          <a:noFill/>
          <a:ln w="28575">
            <a:solidFill>
              <a:srgbClr val="F2D6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33600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70886B-2AEC-4D80-AB74-C8A0A991E509}"/>
              </a:ext>
            </a:extLst>
          </p:cNvPr>
          <p:cNvSpPr txBox="1"/>
          <p:nvPr/>
        </p:nvSpPr>
        <p:spPr>
          <a:xfrm>
            <a:off x="28575" y="3505200"/>
            <a:ext cx="42518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pc="300" dirty="0">
                <a:solidFill>
                  <a:schemeClr val="bg2">
                    <a:lumMod val="10000"/>
                  </a:schemeClr>
                </a:solidFill>
                <a:latin typeface="Gill Sans Nova Light" panose="020B0302020104020203" pitchFamily="34" charset="0"/>
              </a:rPr>
              <a:t>Are people more interested in the composition of the fragrance than the brand or vice versa?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76A83D0-A266-476D-9FE1-7F65E4C88D68}"/>
              </a:ext>
            </a:extLst>
          </p:cNvPr>
          <p:cNvSpPr/>
          <p:nvPr/>
        </p:nvSpPr>
        <p:spPr>
          <a:xfrm>
            <a:off x="118110" y="64008"/>
            <a:ext cx="1554480" cy="3364992"/>
          </a:xfrm>
          <a:custGeom>
            <a:avLst/>
            <a:gdLst/>
            <a:ahLst/>
            <a:cxnLst/>
            <a:rect l="l" t="t" r="r" b="b"/>
            <a:pathLst>
              <a:path w="1554480" h="3364992">
                <a:moveTo>
                  <a:pt x="1173587" y="2589133"/>
                </a:moveTo>
                <a:lnTo>
                  <a:pt x="1554480" y="2589133"/>
                </a:lnTo>
                <a:lnTo>
                  <a:pt x="1554480" y="3364992"/>
                </a:lnTo>
                <a:lnTo>
                  <a:pt x="1362008" y="3364992"/>
                </a:lnTo>
                <a:lnTo>
                  <a:pt x="1362008" y="3347268"/>
                </a:lnTo>
                <a:lnTo>
                  <a:pt x="1321950" y="3347268"/>
                </a:lnTo>
                <a:cubicBezTo>
                  <a:pt x="1257660" y="3347268"/>
                  <a:pt x="1216860" y="3333695"/>
                  <a:pt x="1199551" y="3306549"/>
                </a:cubicBezTo>
                <a:cubicBezTo>
                  <a:pt x="1182242" y="3279403"/>
                  <a:pt x="1173587" y="3225850"/>
                  <a:pt x="1173587" y="3145888"/>
                </a:cubicBezTo>
                <a:close/>
                <a:moveTo>
                  <a:pt x="933239" y="1437604"/>
                </a:moveTo>
                <a:lnTo>
                  <a:pt x="939173" y="1445022"/>
                </a:lnTo>
                <a:lnTo>
                  <a:pt x="939173" y="2467475"/>
                </a:lnTo>
                <a:lnTo>
                  <a:pt x="170699" y="2467475"/>
                </a:lnTo>
                <a:close/>
                <a:moveTo>
                  <a:pt x="0" y="0"/>
                </a:moveTo>
                <a:lnTo>
                  <a:pt x="1554480" y="0"/>
                </a:lnTo>
                <a:lnTo>
                  <a:pt x="1554480" y="2397744"/>
                </a:lnTo>
                <a:lnTo>
                  <a:pt x="1547462" y="2397744"/>
                </a:lnTo>
                <a:cubicBezTo>
                  <a:pt x="1545484" y="2428406"/>
                  <a:pt x="1536829" y="2447199"/>
                  <a:pt x="1521498" y="2454122"/>
                </a:cubicBezTo>
                <a:cubicBezTo>
                  <a:pt x="1506168" y="2461046"/>
                  <a:pt x="1476248" y="2464508"/>
                  <a:pt x="1431739" y="2464508"/>
                </a:cubicBezTo>
                <a:lnTo>
                  <a:pt x="1176554" y="2464508"/>
                </a:lnTo>
                <a:lnTo>
                  <a:pt x="1176554" y="1147044"/>
                </a:lnTo>
                <a:lnTo>
                  <a:pt x="1078635" y="1147044"/>
                </a:lnTo>
                <a:lnTo>
                  <a:pt x="10421" y="2589133"/>
                </a:lnTo>
                <a:lnTo>
                  <a:pt x="939173" y="2589133"/>
                </a:lnTo>
                <a:lnTo>
                  <a:pt x="939173" y="3150339"/>
                </a:lnTo>
                <a:cubicBezTo>
                  <a:pt x="939173" y="3201663"/>
                  <a:pt x="935217" y="3241640"/>
                  <a:pt x="927304" y="3270270"/>
                </a:cubicBezTo>
                <a:cubicBezTo>
                  <a:pt x="919392" y="3298899"/>
                  <a:pt x="905297" y="3318889"/>
                  <a:pt x="885021" y="3330241"/>
                </a:cubicBezTo>
                <a:cubicBezTo>
                  <a:pt x="864745" y="3341592"/>
                  <a:pt x="827407" y="3347268"/>
                  <a:pt x="773007" y="3347268"/>
                </a:cubicBezTo>
                <a:lnTo>
                  <a:pt x="732949" y="3347268"/>
                </a:lnTo>
                <a:lnTo>
                  <a:pt x="732949" y="3364992"/>
                </a:lnTo>
                <a:lnTo>
                  <a:pt x="0" y="3364992"/>
                </a:lnTo>
                <a:close/>
              </a:path>
            </a:pathLst>
          </a:custGeom>
          <a:solidFill>
            <a:srgbClr val="F2D6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صورة 10">
            <a:extLst>
              <a:ext uri="{FF2B5EF4-FFF2-40B4-BE49-F238E27FC236}">
                <a16:creationId xmlns:a16="http://schemas.microsoft.com/office/drawing/2014/main" id="{2594E988-73FE-44A0-9A8F-9646F02C7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452" y="218627"/>
            <a:ext cx="7087589" cy="321037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1780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0A905F88-A1D4-43EB-9BC3-4A68AD1BD5BD}"/>
              </a:ext>
            </a:extLst>
          </p:cNvPr>
          <p:cNvSpPr/>
          <p:nvPr/>
        </p:nvSpPr>
        <p:spPr>
          <a:xfrm rot="21244434">
            <a:off x="5398017" y="1398242"/>
            <a:ext cx="451688" cy="1406013"/>
          </a:xfrm>
          <a:prstGeom prst="rect">
            <a:avLst/>
          </a:pr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5" action="ppaction://hlinksldjump"/>
            <a:extLst>
              <a:ext uri="{FF2B5EF4-FFF2-40B4-BE49-F238E27FC236}">
                <a16:creationId xmlns:a16="http://schemas.microsoft.com/office/drawing/2014/main" id="{AA7F9FB3-D920-41E8-90CB-5BF9B4ADFBB5}"/>
              </a:ext>
            </a:extLst>
          </p:cNvPr>
          <p:cNvSpPr/>
          <p:nvPr/>
        </p:nvSpPr>
        <p:spPr>
          <a:xfrm rot="586409">
            <a:off x="6619767" y="2098537"/>
            <a:ext cx="298917" cy="2087809"/>
          </a:xfrm>
          <a:prstGeom prst="rect">
            <a:avLst/>
          </a:pr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hlinkClick r:id="rId6" action="ppaction://hlinksldjump"/>
            <a:extLst>
              <a:ext uri="{FF2B5EF4-FFF2-40B4-BE49-F238E27FC236}">
                <a16:creationId xmlns:a16="http://schemas.microsoft.com/office/drawing/2014/main" id="{969BA017-C14B-474C-BB0C-84997ECD0850}"/>
              </a:ext>
            </a:extLst>
          </p:cNvPr>
          <p:cNvSpPr/>
          <p:nvPr/>
        </p:nvSpPr>
        <p:spPr>
          <a:xfrm>
            <a:off x="5466735" y="3087329"/>
            <a:ext cx="983226" cy="1494503"/>
          </a:xfrm>
          <a:custGeom>
            <a:avLst/>
            <a:gdLst>
              <a:gd name="connsiteX0" fmla="*/ 973394 w 983226"/>
              <a:gd name="connsiteY0" fmla="*/ 78658 h 1494503"/>
              <a:gd name="connsiteX1" fmla="*/ 560439 w 983226"/>
              <a:gd name="connsiteY1" fmla="*/ 0 h 1494503"/>
              <a:gd name="connsiteX2" fmla="*/ 393291 w 983226"/>
              <a:gd name="connsiteY2" fmla="*/ 619432 h 1494503"/>
              <a:gd name="connsiteX3" fmla="*/ 255639 w 983226"/>
              <a:gd name="connsiteY3" fmla="*/ 619432 h 1494503"/>
              <a:gd name="connsiteX4" fmla="*/ 0 w 983226"/>
              <a:gd name="connsiteY4" fmla="*/ 1238865 h 1494503"/>
              <a:gd name="connsiteX5" fmla="*/ 816078 w 983226"/>
              <a:gd name="connsiteY5" fmla="*/ 1494503 h 1494503"/>
              <a:gd name="connsiteX6" fmla="*/ 973394 w 983226"/>
              <a:gd name="connsiteY6" fmla="*/ 825910 h 1494503"/>
              <a:gd name="connsiteX7" fmla="*/ 825910 w 983226"/>
              <a:gd name="connsiteY7" fmla="*/ 747252 h 1494503"/>
              <a:gd name="connsiteX8" fmla="*/ 983226 w 983226"/>
              <a:gd name="connsiteY8" fmla="*/ 226142 h 1494503"/>
              <a:gd name="connsiteX9" fmla="*/ 973394 w 983226"/>
              <a:gd name="connsiteY9" fmla="*/ 78658 h 1494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3226" h="1494503">
                <a:moveTo>
                  <a:pt x="973394" y="78658"/>
                </a:moveTo>
                <a:lnTo>
                  <a:pt x="560439" y="0"/>
                </a:lnTo>
                <a:lnTo>
                  <a:pt x="393291" y="619432"/>
                </a:lnTo>
                <a:lnTo>
                  <a:pt x="255639" y="619432"/>
                </a:lnTo>
                <a:lnTo>
                  <a:pt x="0" y="1238865"/>
                </a:lnTo>
                <a:lnTo>
                  <a:pt x="816078" y="1494503"/>
                </a:lnTo>
                <a:lnTo>
                  <a:pt x="973394" y="825910"/>
                </a:lnTo>
                <a:lnTo>
                  <a:pt x="825910" y="747252"/>
                </a:lnTo>
                <a:lnTo>
                  <a:pt x="983226" y="226142"/>
                </a:lnTo>
                <a:lnTo>
                  <a:pt x="973394" y="78658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AE4744-B549-43A1-8E7B-0E8FDBBAC1B6}"/>
              </a:ext>
            </a:extLst>
          </p:cNvPr>
          <p:cNvSpPr/>
          <p:nvPr/>
        </p:nvSpPr>
        <p:spPr>
          <a:xfrm>
            <a:off x="352426" y="323851"/>
            <a:ext cx="2343150" cy="3105150"/>
          </a:xfrm>
          <a:prstGeom prst="rect">
            <a:avLst/>
          </a:prstGeom>
          <a:solidFill>
            <a:srgbClr val="F2D6D5"/>
          </a:solidFill>
          <a:ln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365F2B-00F1-4AB3-922E-854F424DC5D3}"/>
              </a:ext>
            </a:extLst>
          </p:cNvPr>
          <p:cNvSpPr txBox="1"/>
          <p:nvPr/>
        </p:nvSpPr>
        <p:spPr>
          <a:xfrm>
            <a:off x="0" y="3734902"/>
            <a:ext cx="3498574" cy="968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What category cares more about a brand than the ingredients of a perfume?</a:t>
            </a:r>
          </a:p>
        </p:txBody>
      </p:sp>
      <p:sp>
        <p:nvSpPr>
          <p:cNvPr id="31" name="Freeform: Shape 30">
            <a:hlinkClick r:id="rId7" action="ppaction://hlinksldjump"/>
            <a:extLst>
              <a:ext uri="{FF2B5EF4-FFF2-40B4-BE49-F238E27FC236}">
                <a16:creationId xmlns:a16="http://schemas.microsoft.com/office/drawing/2014/main" id="{C9D49335-1772-49F3-ABD5-304AAB4A199D}"/>
              </a:ext>
            </a:extLst>
          </p:cNvPr>
          <p:cNvSpPr/>
          <p:nvPr/>
        </p:nvSpPr>
        <p:spPr>
          <a:xfrm>
            <a:off x="7115175" y="3038475"/>
            <a:ext cx="933450" cy="1419225"/>
          </a:xfrm>
          <a:custGeom>
            <a:avLst/>
            <a:gdLst>
              <a:gd name="connsiteX0" fmla="*/ 866775 w 933450"/>
              <a:gd name="connsiteY0" fmla="*/ 76200 h 1419225"/>
              <a:gd name="connsiteX1" fmla="*/ 895350 w 933450"/>
              <a:gd name="connsiteY1" fmla="*/ 695325 h 1419225"/>
              <a:gd name="connsiteX2" fmla="*/ 933450 w 933450"/>
              <a:gd name="connsiteY2" fmla="*/ 1343025 h 1419225"/>
              <a:gd name="connsiteX3" fmla="*/ 38100 w 933450"/>
              <a:gd name="connsiteY3" fmla="*/ 1419225 h 1419225"/>
              <a:gd name="connsiteX4" fmla="*/ 0 w 933450"/>
              <a:gd name="connsiteY4" fmla="*/ 876300 h 1419225"/>
              <a:gd name="connsiteX5" fmla="*/ 219075 w 933450"/>
              <a:gd name="connsiteY5" fmla="*/ 76200 h 1419225"/>
              <a:gd name="connsiteX6" fmla="*/ 809625 w 933450"/>
              <a:gd name="connsiteY6" fmla="*/ 0 h 1419225"/>
              <a:gd name="connsiteX7" fmla="*/ 866775 w 933450"/>
              <a:gd name="connsiteY7" fmla="*/ 76200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3450" h="1419225">
                <a:moveTo>
                  <a:pt x="866775" y="76200"/>
                </a:moveTo>
                <a:lnTo>
                  <a:pt x="895350" y="695325"/>
                </a:lnTo>
                <a:lnTo>
                  <a:pt x="933450" y="1343025"/>
                </a:lnTo>
                <a:lnTo>
                  <a:pt x="38100" y="1419225"/>
                </a:lnTo>
                <a:lnTo>
                  <a:pt x="0" y="876300"/>
                </a:lnTo>
                <a:lnTo>
                  <a:pt x="219075" y="76200"/>
                </a:lnTo>
                <a:lnTo>
                  <a:pt x="809625" y="0"/>
                </a:lnTo>
                <a:lnTo>
                  <a:pt x="866775" y="76200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582FC1F3-3A33-4CDC-97EF-46D3E1D80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242" y="367456"/>
            <a:ext cx="3353268" cy="3467584"/>
          </a:xfrm>
          <a:prstGeom prst="rect">
            <a:avLst/>
          </a:prstGeom>
        </p:spPr>
      </p:pic>
      <p:pic>
        <p:nvPicPr>
          <p:cNvPr id="7" name="صورة 6">
            <a:extLst>
              <a:ext uri="{FF2B5EF4-FFF2-40B4-BE49-F238E27FC236}">
                <a16:creationId xmlns:a16="http://schemas.microsoft.com/office/drawing/2014/main" id="{15A73B7D-6AED-4CD9-8B00-83BADA6F30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759" y="3301527"/>
            <a:ext cx="3448531" cy="344853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59427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hlinkClick r:id="rId4" action="ppaction://hlinksldjump"/>
            <a:extLst>
              <a:ext uri="{FF2B5EF4-FFF2-40B4-BE49-F238E27FC236}">
                <a16:creationId xmlns:a16="http://schemas.microsoft.com/office/drawing/2014/main" id="{0D153A12-D1F7-466A-882A-8EAF7B8297DE}"/>
              </a:ext>
            </a:extLst>
          </p:cNvPr>
          <p:cNvSpPr/>
          <p:nvPr/>
        </p:nvSpPr>
        <p:spPr>
          <a:xfrm>
            <a:off x="4650658" y="2320413"/>
            <a:ext cx="825910" cy="1799303"/>
          </a:xfrm>
          <a:custGeom>
            <a:avLst/>
            <a:gdLst>
              <a:gd name="connsiteX0" fmla="*/ 196645 w 825910"/>
              <a:gd name="connsiteY0" fmla="*/ 0 h 1799303"/>
              <a:gd name="connsiteX1" fmla="*/ 530942 w 825910"/>
              <a:gd name="connsiteY1" fmla="*/ 609600 h 1799303"/>
              <a:gd name="connsiteX2" fmla="*/ 825910 w 825910"/>
              <a:gd name="connsiteY2" fmla="*/ 1543664 h 1799303"/>
              <a:gd name="connsiteX3" fmla="*/ 757084 w 825910"/>
              <a:gd name="connsiteY3" fmla="*/ 1799303 h 1799303"/>
              <a:gd name="connsiteX4" fmla="*/ 491613 w 825910"/>
              <a:gd name="connsiteY4" fmla="*/ 1632155 h 1799303"/>
              <a:gd name="connsiteX5" fmla="*/ 147484 w 825910"/>
              <a:gd name="connsiteY5" fmla="*/ 717755 h 1799303"/>
              <a:gd name="connsiteX6" fmla="*/ 0 w 825910"/>
              <a:gd name="connsiteY6" fmla="*/ 304800 h 1799303"/>
              <a:gd name="connsiteX7" fmla="*/ 0 w 825910"/>
              <a:gd name="connsiteY7" fmla="*/ 88490 h 1799303"/>
              <a:gd name="connsiteX8" fmla="*/ 196645 w 825910"/>
              <a:gd name="connsiteY8" fmla="*/ 0 h 1799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5910" h="1799303">
                <a:moveTo>
                  <a:pt x="196645" y="0"/>
                </a:moveTo>
                <a:lnTo>
                  <a:pt x="530942" y="609600"/>
                </a:lnTo>
                <a:lnTo>
                  <a:pt x="825910" y="1543664"/>
                </a:lnTo>
                <a:lnTo>
                  <a:pt x="757084" y="1799303"/>
                </a:lnTo>
                <a:lnTo>
                  <a:pt x="491613" y="1632155"/>
                </a:lnTo>
                <a:lnTo>
                  <a:pt x="147484" y="717755"/>
                </a:lnTo>
                <a:lnTo>
                  <a:pt x="0" y="304800"/>
                </a:lnTo>
                <a:lnTo>
                  <a:pt x="0" y="88490"/>
                </a:lnTo>
                <a:lnTo>
                  <a:pt x="196645" y="0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5" action="ppaction://hlinksldjump"/>
            <a:extLst>
              <a:ext uri="{FF2B5EF4-FFF2-40B4-BE49-F238E27FC236}">
                <a16:creationId xmlns:a16="http://schemas.microsoft.com/office/drawing/2014/main" id="{AA7F9FB3-D920-41E8-90CB-5BF9B4ADFBB5}"/>
              </a:ext>
            </a:extLst>
          </p:cNvPr>
          <p:cNvSpPr/>
          <p:nvPr/>
        </p:nvSpPr>
        <p:spPr>
          <a:xfrm rot="586409">
            <a:off x="6619767" y="2098537"/>
            <a:ext cx="298917" cy="2087809"/>
          </a:xfrm>
          <a:prstGeom prst="rect">
            <a:avLst/>
          </a:pr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hlinkClick r:id="rId6" action="ppaction://hlinksldjump"/>
            <a:extLst>
              <a:ext uri="{FF2B5EF4-FFF2-40B4-BE49-F238E27FC236}">
                <a16:creationId xmlns:a16="http://schemas.microsoft.com/office/drawing/2014/main" id="{969BA017-C14B-474C-BB0C-84997ECD0850}"/>
              </a:ext>
            </a:extLst>
          </p:cNvPr>
          <p:cNvSpPr/>
          <p:nvPr/>
        </p:nvSpPr>
        <p:spPr>
          <a:xfrm>
            <a:off x="5466735" y="3087329"/>
            <a:ext cx="983226" cy="1494503"/>
          </a:xfrm>
          <a:custGeom>
            <a:avLst/>
            <a:gdLst>
              <a:gd name="connsiteX0" fmla="*/ 973394 w 983226"/>
              <a:gd name="connsiteY0" fmla="*/ 78658 h 1494503"/>
              <a:gd name="connsiteX1" fmla="*/ 560439 w 983226"/>
              <a:gd name="connsiteY1" fmla="*/ 0 h 1494503"/>
              <a:gd name="connsiteX2" fmla="*/ 393291 w 983226"/>
              <a:gd name="connsiteY2" fmla="*/ 619432 h 1494503"/>
              <a:gd name="connsiteX3" fmla="*/ 255639 w 983226"/>
              <a:gd name="connsiteY3" fmla="*/ 619432 h 1494503"/>
              <a:gd name="connsiteX4" fmla="*/ 0 w 983226"/>
              <a:gd name="connsiteY4" fmla="*/ 1238865 h 1494503"/>
              <a:gd name="connsiteX5" fmla="*/ 816078 w 983226"/>
              <a:gd name="connsiteY5" fmla="*/ 1494503 h 1494503"/>
              <a:gd name="connsiteX6" fmla="*/ 973394 w 983226"/>
              <a:gd name="connsiteY6" fmla="*/ 825910 h 1494503"/>
              <a:gd name="connsiteX7" fmla="*/ 825910 w 983226"/>
              <a:gd name="connsiteY7" fmla="*/ 747252 h 1494503"/>
              <a:gd name="connsiteX8" fmla="*/ 983226 w 983226"/>
              <a:gd name="connsiteY8" fmla="*/ 226142 h 1494503"/>
              <a:gd name="connsiteX9" fmla="*/ 973394 w 983226"/>
              <a:gd name="connsiteY9" fmla="*/ 78658 h 1494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3226" h="1494503">
                <a:moveTo>
                  <a:pt x="973394" y="78658"/>
                </a:moveTo>
                <a:lnTo>
                  <a:pt x="560439" y="0"/>
                </a:lnTo>
                <a:lnTo>
                  <a:pt x="393291" y="619432"/>
                </a:lnTo>
                <a:lnTo>
                  <a:pt x="255639" y="619432"/>
                </a:lnTo>
                <a:lnTo>
                  <a:pt x="0" y="1238865"/>
                </a:lnTo>
                <a:lnTo>
                  <a:pt x="816078" y="1494503"/>
                </a:lnTo>
                <a:lnTo>
                  <a:pt x="973394" y="825910"/>
                </a:lnTo>
                <a:lnTo>
                  <a:pt x="825910" y="747252"/>
                </a:lnTo>
                <a:lnTo>
                  <a:pt x="983226" y="226142"/>
                </a:lnTo>
                <a:lnTo>
                  <a:pt x="973394" y="78658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AE4744-B549-43A1-8E7B-0E8FDBBAC1B6}"/>
              </a:ext>
            </a:extLst>
          </p:cNvPr>
          <p:cNvSpPr/>
          <p:nvPr/>
        </p:nvSpPr>
        <p:spPr>
          <a:xfrm>
            <a:off x="352426" y="323850"/>
            <a:ext cx="11339510" cy="6353175"/>
          </a:xfrm>
          <a:prstGeom prst="rect">
            <a:avLst/>
          </a:prstGeom>
          <a:solidFill>
            <a:srgbClr val="F2D6D5"/>
          </a:solidFill>
          <a:ln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365F2B-00F1-4AB3-922E-854F424DC5D3}"/>
              </a:ext>
            </a:extLst>
          </p:cNvPr>
          <p:cNvSpPr txBox="1"/>
          <p:nvPr/>
        </p:nvSpPr>
        <p:spPr>
          <a:xfrm>
            <a:off x="4803058" y="1483380"/>
            <a:ext cx="21019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300" dirty="0">
                <a:solidFill>
                  <a:srgbClr val="AD8351"/>
                </a:solidFill>
                <a:latin typeface="Gill Sans Nova Light" panose="020B0302020104020203" pitchFamily="34" charset="0"/>
              </a:rPr>
              <a:t>Conclusion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AFC25CA-3223-492B-B73D-AD0B87928B07}"/>
              </a:ext>
            </a:extLst>
          </p:cNvPr>
          <p:cNvSpPr txBox="1"/>
          <p:nvPr/>
        </p:nvSpPr>
        <p:spPr>
          <a:xfrm>
            <a:off x="1139687" y="2522916"/>
            <a:ext cx="877294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B4B4B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It became clear to us from the analysis of perfume data for both sexes that the higher the price of a perfume, the higher its value and the greater the demand for it.</a:t>
            </a:r>
          </a:p>
          <a:p>
            <a:endParaRPr lang="en-US" sz="2000" dirty="0">
              <a:solidFill>
                <a:srgbClr val="4B4B4B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B4B4B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In the next step, we want to know what caused the interest in brand perfumes, as opposed to paying attention to the composition of the perfume</a:t>
            </a:r>
          </a:p>
        </p:txBody>
      </p:sp>
      <p:sp>
        <p:nvSpPr>
          <p:cNvPr id="18" name="Freeform: Shape 17">
            <a:hlinkClick r:id="rId4" action="ppaction://hlinksldjump"/>
            <a:extLst>
              <a:ext uri="{FF2B5EF4-FFF2-40B4-BE49-F238E27FC236}">
                <a16:creationId xmlns:a16="http://schemas.microsoft.com/office/drawing/2014/main" id="{DE28AC5E-E6CE-4EE1-9246-30FA6FE90E54}"/>
              </a:ext>
            </a:extLst>
          </p:cNvPr>
          <p:cNvSpPr/>
          <p:nvPr/>
        </p:nvSpPr>
        <p:spPr>
          <a:xfrm>
            <a:off x="4803058" y="2472813"/>
            <a:ext cx="825910" cy="1799303"/>
          </a:xfrm>
          <a:custGeom>
            <a:avLst/>
            <a:gdLst>
              <a:gd name="connsiteX0" fmla="*/ 196645 w 825910"/>
              <a:gd name="connsiteY0" fmla="*/ 0 h 1799303"/>
              <a:gd name="connsiteX1" fmla="*/ 530942 w 825910"/>
              <a:gd name="connsiteY1" fmla="*/ 609600 h 1799303"/>
              <a:gd name="connsiteX2" fmla="*/ 825910 w 825910"/>
              <a:gd name="connsiteY2" fmla="*/ 1543664 h 1799303"/>
              <a:gd name="connsiteX3" fmla="*/ 757084 w 825910"/>
              <a:gd name="connsiteY3" fmla="*/ 1799303 h 1799303"/>
              <a:gd name="connsiteX4" fmla="*/ 491613 w 825910"/>
              <a:gd name="connsiteY4" fmla="*/ 1632155 h 1799303"/>
              <a:gd name="connsiteX5" fmla="*/ 147484 w 825910"/>
              <a:gd name="connsiteY5" fmla="*/ 717755 h 1799303"/>
              <a:gd name="connsiteX6" fmla="*/ 0 w 825910"/>
              <a:gd name="connsiteY6" fmla="*/ 304800 h 1799303"/>
              <a:gd name="connsiteX7" fmla="*/ 0 w 825910"/>
              <a:gd name="connsiteY7" fmla="*/ 88490 h 1799303"/>
              <a:gd name="connsiteX8" fmla="*/ 196645 w 825910"/>
              <a:gd name="connsiteY8" fmla="*/ 0 h 1799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5910" h="1799303">
                <a:moveTo>
                  <a:pt x="196645" y="0"/>
                </a:moveTo>
                <a:lnTo>
                  <a:pt x="530942" y="609600"/>
                </a:lnTo>
                <a:lnTo>
                  <a:pt x="825910" y="1543664"/>
                </a:lnTo>
                <a:lnTo>
                  <a:pt x="757084" y="1799303"/>
                </a:lnTo>
                <a:lnTo>
                  <a:pt x="491613" y="1632155"/>
                </a:lnTo>
                <a:lnTo>
                  <a:pt x="147484" y="717755"/>
                </a:lnTo>
                <a:lnTo>
                  <a:pt x="0" y="304800"/>
                </a:lnTo>
                <a:lnTo>
                  <a:pt x="0" y="88490"/>
                </a:lnTo>
                <a:lnTo>
                  <a:pt x="196645" y="0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hlinkClick r:id="rId7" action="ppaction://hlinksldjump"/>
            <a:extLst>
              <a:ext uri="{FF2B5EF4-FFF2-40B4-BE49-F238E27FC236}">
                <a16:creationId xmlns:a16="http://schemas.microsoft.com/office/drawing/2014/main" id="{69B74525-A897-4338-B04C-45C97EDA52C3}"/>
              </a:ext>
            </a:extLst>
          </p:cNvPr>
          <p:cNvSpPr/>
          <p:nvPr/>
        </p:nvSpPr>
        <p:spPr>
          <a:xfrm>
            <a:off x="7115175" y="3038475"/>
            <a:ext cx="933450" cy="1419225"/>
          </a:xfrm>
          <a:custGeom>
            <a:avLst/>
            <a:gdLst>
              <a:gd name="connsiteX0" fmla="*/ 866775 w 933450"/>
              <a:gd name="connsiteY0" fmla="*/ 76200 h 1419225"/>
              <a:gd name="connsiteX1" fmla="*/ 895350 w 933450"/>
              <a:gd name="connsiteY1" fmla="*/ 695325 h 1419225"/>
              <a:gd name="connsiteX2" fmla="*/ 933450 w 933450"/>
              <a:gd name="connsiteY2" fmla="*/ 1343025 h 1419225"/>
              <a:gd name="connsiteX3" fmla="*/ 38100 w 933450"/>
              <a:gd name="connsiteY3" fmla="*/ 1419225 h 1419225"/>
              <a:gd name="connsiteX4" fmla="*/ 0 w 933450"/>
              <a:gd name="connsiteY4" fmla="*/ 876300 h 1419225"/>
              <a:gd name="connsiteX5" fmla="*/ 219075 w 933450"/>
              <a:gd name="connsiteY5" fmla="*/ 76200 h 1419225"/>
              <a:gd name="connsiteX6" fmla="*/ 809625 w 933450"/>
              <a:gd name="connsiteY6" fmla="*/ 0 h 1419225"/>
              <a:gd name="connsiteX7" fmla="*/ 866775 w 933450"/>
              <a:gd name="connsiteY7" fmla="*/ 76200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3450" h="1419225">
                <a:moveTo>
                  <a:pt x="866775" y="76200"/>
                </a:moveTo>
                <a:lnTo>
                  <a:pt x="895350" y="695325"/>
                </a:lnTo>
                <a:lnTo>
                  <a:pt x="933450" y="1343025"/>
                </a:lnTo>
                <a:lnTo>
                  <a:pt x="38100" y="1419225"/>
                </a:lnTo>
                <a:lnTo>
                  <a:pt x="0" y="876300"/>
                </a:lnTo>
                <a:lnTo>
                  <a:pt x="219075" y="76200"/>
                </a:lnTo>
                <a:lnTo>
                  <a:pt x="809625" y="0"/>
                </a:lnTo>
                <a:lnTo>
                  <a:pt x="866775" y="76200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D138976-63DF-4A2A-9E28-96B7AC5DB3FA}"/>
              </a:ext>
            </a:extLst>
          </p:cNvPr>
          <p:cNvGrpSpPr/>
          <p:nvPr/>
        </p:nvGrpSpPr>
        <p:grpSpPr>
          <a:xfrm>
            <a:off x="5200632" y="585603"/>
            <a:ext cx="1168346" cy="656796"/>
            <a:chOff x="939828" y="523473"/>
            <a:chExt cx="1168346" cy="656796"/>
          </a:xfrm>
        </p:grpSpPr>
        <p:pic>
          <p:nvPicPr>
            <p:cNvPr id="53" name="s968b255f3a24a71adc2a2f90b6a1408">
              <a:extLst>
                <a:ext uri="{FF2B5EF4-FFF2-40B4-BE49-F238E27FC236}">
                  <a16:creationId xmlns:a16="http://schemas.microsoft.com/office/drawing/2014/main" id="{F538E225-C030-4521-99B4-BD7B0F9A937D}"/>
                </a:ext>
              </a:extLst>
            </p:cNvPr>
            <p:cNvPicPr>
              <a:picLocks/>
            </p:cNvPicPr>
            <p:nvPr/>
          </p:nvPicPr>
          <p:blipFill>
            <a:blip r:embed="rId8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CrisscrossEtching/>
                      </a14:imgEffect>
                      <a14:imgEffect>
                        <a14:saturation sat="0"/>
                      </a14:imgEffect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828" y="523473"/>
              <a:ext cx="1168346" cy="656796"/>
            </a:xfrm>
            <a:prstGeom prst="rect">
              <a:avLst/>
            </a:prstGeom>
            <a:ln>
              <a:noFill/>
            </a:ln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4A4F20C-8D5B-4616-94FC-AC4418B59E1B}"/>
                </a:ext>
              </a:extLst>
            </p:cNvPr>
            <p:cNvSpPr/>
            <p:nvPr/>
          </p:nvSpPr>
          <p:spPr>
            <a:xfrm>
              <a:off x="1384300" y="661963"/>
              <a:ext cx="292100" cy="278518"/>
            </a:xfrm>
            <a:prstGeom prst="ellipse">
              <a:avLst/>
            </a:prstGeom>
            <a:solidFill>
              <a:srgbClr val="F2D6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956431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hlinkClick r:id="rId4" action="ppaction://hlinksldjump"/>
            <a:extLst>
              <a:ext uri="{FF2B5EF4-FFF2-40B4-BE49-F238E27FC236}">
                <a16:creationId xmlns:a16="http://schemas.microsoft.com/office/drawing/2014/main" id="{0D153A12-D1F7-466A-882A-8EAF7B8297DE}"/>
              </a:ext>
            </a:extLst>
          </p:cNvPr>
          <p:cNvSpPr/>
          <p:nvPr/>
        </p:nvSpPr>
        <p:spPr>
          <a:xfrm>
            <a:off x="4650658" y="2320413"/>
            <a:ext cx="825910" cy="1799303"/>
          </a:xfrm>
          <a:custGeom>
            <a:avLst/>
            <a:gdLst>
              <a:gd name="connsiteX0" fmla="*/ 196645 w 825910"/>
              <a:gd name="connsiteY0" fmla="*/ 0 h 1799303"/>
              <a:gd name="connsiteX1" fmla="*/ 530942 w 825910"/>
              <a:gd name="connsiteY1" fmla="*/ 609600 h 1799303"/>
              <a:gd name="connsiteX2" fmla="*/ 825910 w 825910"/>
              <a:gd name="connsiteY2" fmla="*/ 1543664 h 1799303"/>
              <a:gd name="connsiteX3" fmla="*/ 757084 w 825910"/>
              <a:gd name="connsiteY3" fmla="*/ 1799303 h 1799303"/>
              <a:gd name="connsiteX4" fmla="*/ 491613 w 825910"/>
              <a:gd name="connsiteY4" fmla="*/ 1632155 h 1799303"/>
              <a:gd name="connsiteX5" fmla="*/ 147484 w 825910"/>
              <a:gd name="connsiteY5" fmla="*/ 717755 h 1799303"/>
              <a:gd name="connsiteX6" fmla="*/ 0 w 825910"/>
              <a:gd name="connsiteY6" fmla="*/ 304800 h 1799303"/>
              <a:gd name="connsiteX7" fmla="*/ 0 w 825910"/>
              <a:gd name="connsiteY7" fmla="*/ 88490 h 1799303"/>
              <a:gd name="connsiteX8" fmla="*/ 196645 w 825910"/>
              <a:gd name="connsiteY8" fmla="*/ 0 h 1799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5910" h="1799303">
                <a:moveTo>
                  <a:pt x="196645" y="0"/>
                </a:moveTo>
                <a:lnTo>
                  <a:pt x="530942" y="609600"/>
                </a:lnTo>
                <a:lnTo>
                  <a:pt x="825910" y="1543664"/>
                </a:lnTo>
                <a:lnTo>
                  <a:pt x="757084" y="1799303"/>
                </a:lnTo>
                <a:lnTo>
                  <a:pt x="491613" y="1632155"/>
                </a:lnTo>
                <a:lnTo>
                  <a:pt x="147484" y="717755"/>
                </a:lnTo>
                <a:lnTo>
                  <a:pt x="0" y="304800"/>
                </a:lnTo>
                <a:lnTo>
                  <a:pt x="0" y="88490"/>
                </a:lnTo>
                <a:lnTo>
                  <a:pt x="196645" y="0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5" action="ppaction://hlinksldjump"/>
            <a:extLst>
              <a:ext uri="{FF2B5EF4-FFF2-40B4-BE49-F238E27FC236}">
                <a16:creationId xmlns:a16="http://schemas.microsoft.com/office/drawing/2014/main" id="{AA7F9FB3-D920-41E8-90CB-5BF9B4ADFBB5}"/>
              </a:ext>
            </a:extLst>
          </p:cNvPr>
          <p:cNvSpPr/>
          <p:nvPr/>
        </p:nvSpPr>
        <p:spPr>
          <a:xfrm rot="586409">
            <a:off x="6619767" y="2098537"/>
            <a:ext cx="298917" cy="2087809"/>
          </a:xfrm>
          <a:prstGeom prst="rect">
            <a:avLst/>
          </a:pr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hlinkClick r:id="rId6" action="ppaction://hlinksldjump"/>
            <a:extLst>
              <a:ext uri="{FF2B5EF4-FFF2-40B4-BE49-F238E27FC236}">
                <a16:creationId xmlns:a16="http://schemas.microsoft.com/office/drawing/2014/main" id="{969BA017-C14B-474C-BB0C-84997ECD0850}"/>
              </a:ext>
            </a:extLst>
          </p:cNvPr>
          <p:cNvSpPr/>
          <p:nvPr/>
        </p:nvSpPr>
        <p:spPr>
          <a:xfrm>
            <a:off x="5466735" y="3087329"/>
            <a:ext cx="983226" cy="1494503"/>
          </a:xfrm>
          <a:custGeom>
            <a:avLst/>
            <a:gdLst>
              <a:gd name="connsiteX0" fmla="*/ 973394 w 983226"/>
              <a:gd name="connsiteY0" fmla="*/ 78658 h 1494503"/>
              <a:gd name="connsiteX1" fmla="*/ 560439 w 983226"/>
              <a:gd name="connsiteY1" fmla="*/ 0 h 1494503"/>
              <a:gd name="connsiteX2" fmla="*/ 393291 w 983226"/>
              <a:gd name="connsiteY2" fmla="*/ 619432 h 1494503"/>
              <a:gd name="connsiteX3" fmla="*/ 255639 w 983226"/>
              <a:gd name="connsiteY3" fmla="*/ 619432 h 1494503"/>
              <a:gd name="connsiteX4" fmla="*/ 0 w 983226"/>
              <a:gd name="connsiteY4" fmla="*/ 1238865 h 1494503"/>
              <a:gd name="connsiteX5" fmla="*/ 816078 w 983226"/>
              <a:gd name="connsiteY5" fmla="*/ 1494503 h 1494503"/>
              <a:gd name="connsiteX6" fmla="*/ 973394 w 983226"/>
              <a:gd name="connsiteY6" fmla="*/ 825910 h 1494503"/>
              <a:gd name="connsiteX7" fmla="*/ 825910 w 983226"/>
              <a:gd name="connsiteY7" fmla="*/ 747252 h 1494503"/>
              <a:gd name="connsiteX8" fmla="*/ 983226 w 983226"/>
              <a:gd name="connsiteY8" fmla="*/ 226142 h 1494503"/>
              <a:gd name="connsiteX9" fmla="*/ 973394 w 983226"/>
              <a:gd name="connsiteY9" fmla="*/ 78658 h 1494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3226" h="1494503">
                <a:moveTo>
                  <a:pt x="973394" y="78658"/>
                </a:moveTo>
                <a:lnTo>
                  <a:pt x="560439" y="0"/>
                </a:lnTo>
                <a:lnTo>
                  <a:pt x="393291" y="619432"/>
                </a:lnTo>
                <a:lnTo>
                  <a:pt x="255639" y="619432"/>
                </a:lnTo>
                <a:lnTo>
                  <a:pt x="0" y="1238865"/>
                </a:lnTo>
                <a:lnTo>
                  <a:pt x="816078" y="1494503"/>
                </a:lnTo>
                <a:lnTo>
                  <a:pt x="973394" y="825910"/>
                </a:lnTo>
                <a:lnTo>
                  <a:pt x="825910" y="747252"/>
                </a:lnTo>
                <a:lnTo>
                  <a:pt x="983226" y="226142"/>
                </a:lnTo>
                <a:lnTo>
                  <a:pt x="973394" y="78658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AE4744-B549-43A1-8E7B-0E8FDBBAC1B6}"/>
              </a:ext>
            </a:extLst>
          </p:cNvPr>
          <p:cNvSpPr/>
          <p:nvPr/>
        </p:nvSpPr>
        <p:spPr>
          <a:xfrm>
            <a:off x="352426" y="323850"/>
            <a:ext cx="11158536" cy="6353175"/>
          </a:xfrm>
          <a:prstGeom prst="rect">
            <a:avLst/>
          </a:prstGeom>
          <a:solidFill>
            <a:srgbClr val="F2D6D5"/>
          </a:solidFill>
          <a:ln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6A49A0-7CB5-42A0-A555-75B1FCF47B5A}"/>
              </a:ext>
            </a:extLst>
          </p:cNvPr>
          <p:cNvSpPr/>
          <p:nvPr/>
        </p:nvSpPr>
        <p:spPr>
          <a:xfrm>
            <a:off x="500063" y="471487"/>
            <a:ext cx="10406475" cy="6057900"/>
          </a:xfrm>
          <a:prstGeom prst="rect">
            <a:avLst/>
          </a:prstGeom>
          <a:noFill/>
          <a:ln w="28575"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365F2B-00F1-4AB3-922E-854F424DC5D3}"/>
              </a:ext>
            </a:extLst>
          </p:cNvPr>
          <p:cNvSpPr txBox="1"/>
          <p:nvPr/>
        </p:nvSpPr>
        <p:spPr>
          <a:xfrm>
            <a:off x="3737114" y="2824757"/>
            <a:ext cx="30978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pc="300" dirty="0">
                <a:solidFill>
                  <a:srgbClr val="AD8351"/>
                </a:solidFill>
                <a:latin typeface="Gill Sans Nova Light" panose="020B0302020104020203" pitchFamily="34" charset="0"/>
              </a:rPr>
              <a:t>THANK YOU FOR LISTINING !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8EE0C6D-68DA-42C5-AC04-8F2E1C070830}"/>
              </a:ext>
            </a:extLst>
          </p:cNvPr>
          <p:cNvCxnSpPr>
            <a:cxnSpLocks/>
          </p:cNvCxnSpPr>
          <p:nvPr/>
        </p:nvCxnSpPr>
        <p:spPr>
          <a:xfrm>
            <a:off x="3737114" y="4850296"/>
            <a:ext cx="2897967" cy="0"/>
          </a:xfrm>
          <a:prstGeom prst="line">
            <a:avLst/>
          </a:prstGeom>
          <a:ln w="12700">
            <a:solidFill>
              <a:srgbClr val="F1F1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: Shape 17">
            <a:hlinkClick r:id="rId4" action="ppaction://hlinksldjump"/>
            <a:extLst>
              <a:ext uri="{FF2B5EF4-FFF2-40B4-BE49-F238E27FC236}">
                <a16:creationId xmlns:a16="http://schemas.microsoft.com/office/drawing/2014/main" id="{DE28AC5E-E6CE-4EE1-9246-30FA6FE90E54}"/>
              </a:ext>
            </a:extLst>
          </p:cNvPr>
          <p:cNvSpPr/>
          <p:nvPr/>
        </p:nvSpPr>
        <p:spPr>
          <a:xfrm>
            <a:off x="5918886" y="2529348"/>
            <a:ext cx="825910" cy="1799303"/>
          </a:xfrm>
          <a:custGeom>
            <a:avLst/>
            <a:gdLst>
              <a:gd name="connsiteX0" fmla="*/ 196645 w 825910"/>
              <a:gd name="connsiteY0" fmla="*/ 0 h 1799303"/>
              <a:gd name="connsiteX1" fmla="*/ 530942 w 825910"/>
              <a:gd name="connsiteY1" fmla="*/ 609600 h 1799303"/>
              <a:gd name="connsiteX2" fmla="*/ 825910 w 825910"/>
              <a:gd name="connsiteY2" fmla="*/ 1543664 h 1799303"/>
              <a:gd name="connsiteX3" fmla="*/ 757084 w 825910"/>
              <a:gd name="connsiteY3" fmla="*/ 1799303 h 1799303"/>
              <a:gd name="connsiteX4" fmla="*/ 491613 w 825910"/>
              <a:gd name="connsiteY4" fmla="*/ 1632155 h 1799303"/>
              <a:gd name="connsiteX5" fmla="*/ 147484 w 825910"/>
              <a:gd name="connsiteY5" fmla="*/ 717755 h 1799303"/>
              <a:gd name="connsiteX6" fmla="*/ 0 w 825910"/>
              <a:gd name="connsiteY6" fmla="*/ 304800 h 1799303"/>
              <a:gd name="connsiteX7" fmla="*/ 0 w 825910"/>
              <a:gd name="connsiteY7" fmla="*/ 88490 h 1799303"/>
              <a:gd name="connsiteX8" fmla="*/ 196645 w 825910"/>
              <a:gd name="connsiteY8" fmla="*/ 0 h 1799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5910" h="1799303">
                <a:moveTo>
                  <a:pt x="196645" y="0"/>
                </a:moveTo>
                <a:lnTo>
                  <a:pt x="530942" y="609600"/>
                </a:lnTo>
                <a:lnTo>
                  <a:pt x="825910" y="1543664"/>
                </a:lnTo>
                <a:lnTo>
                  <a:pt x="757084" y="1799303"/>
                </a:lnTo>
                <a:lnTo>
                  <a:pt x="491613" y="1632155"/>
                </a:lnTo>
                <a:lnTo>
                  <a:pt x="147484" y="717755"/>
                </a:lnTo>
                <a:lnTo>
                  <a:pt x="0" y="304800"/>
                </a:lnTo>
                <a:lnTo>
                  <a:pt x="0" y="88490"/>
                </a:lnTo>
                <a:lnTo>
                  <a:pt x="196645" y="0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hlinkClick r:id="rId7" action="ppaction://hlinksldjump"/>
            <a:extLst>
              <a:ext uri="{FF2B5EF4-FFF2-40B4-BE49-F238E27FC236}">
                <a16:creationId xmlns:a16="http://schemas.microsoft.com/office/drawing/2014/main" id="{69B74525-A897-4338-B04C-45C97EDA52C3}"/>
              </a:ext>
            </a:extLst>
          </p:cNvPr>
          <p:cNvSpPr/>
          <p:nvPr/>
        </p:nvSpPr>
        <p:spPr>
          <a:xfrm>
            <a:off x="7115175" y="3038475"/>
            <a:ext cx="933450" cy="1419225"/>
          </a:xfrm>
          <a:custGeom>
            <a:avLst/>
            <a:gdLst>
              <a:gd name="connsiteX0" fmla="*/ 866775 w 933450"/>
              <a:gd name="connsiteY0" fmla="*/ 76200 h 1419225"/>
              <a:gd name="connsiteX1" fmla="*/ 895350 w 933450"/>
              <a:gd name="connsiteY1" fmla="*/ 695325 h 1419225"/>
              <a:gd name="connsiteX2" fmla="*/ 933450 w 933450"/>
              <a:gd name="connsiteY2" fmla="*/ 1343025 h 1419225"/>
              <a:gd name="connsiteX3" fmla="*/ 38100 w 933450"/>
              <a:gd name="connsiteY3" fmla="*/ 1419225 h 1419225"/>
              <a:gd name="connsiteX4" fmla="*/ 0 w 933450"/>
              <a:gd name="connsiteY4" fmla="*/ 876300 h 1419225"/>
              <a:gd name="connsiteX5" fmla="*/ 219075 w 933450"/>
              <a:gd name="connsiteY5" fmla="*/ 76200 h 1419225"/>
              <a:gd name="connsiteX6" fmla="*/ 809625 w 933450"/>
              <a:gd name="connsiteY6" fmla="*/ 0 h 1419225"/>
              <a:gd name="connsiteX7" fmla="*/ 866775 w 933450"/>
              <a:gd name="connsiteY7" fmla="*/ 76200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3450" h="1419225">
                <a:moveTo>
                  <a:pt x="866775" y="76200"/>
                </a:moveTo>
                <a:lnTo>
                  <a:pt x="895350" y="695325"/>
                </a:lnTo>
                <a:lnTo>
                  <a:pt x="933450" y="1343025"/>
                </a:lnTo>
                <a:lnTo>
                  <a:pt x="38100" y="1419225"/>
                </a:lnTo>
                <a:lnTo>
                  <a:pt x="0" y="876300"/>
                </a:lnTo>
                <a:lnTo>
                  <a:pt x="219075" y="76200"/>
                </a:lnTo>
                <a:lnTo>
                  <a:pt x="809625" y="0"/>
                </a:lnTo>
                <a:lnTo>
                  <a:pt x="866775" y="76200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D138976-63DF-4A2A-9E28-96B7AC5DB3FA}"/>
              </a:ext>
            </a:extLst>
          </p:cNvPr>
          <p:cNvGrpSpPr/>
          <p:nvPr/>
        </p:nvGrpSpPr>
        <p:grpSpPr>
          <a:xfrm>
            <a:off x="4601924" y="966999"/>
            <a:ext cx="1168346" cy="656796"/>
            <a:chOff x="939828" y="523473"/>
            <a:chExt cx="1168346" cy="656796"/>
          </a:xfrm>
        </p:grpSpPr>
        <p:pic>
          <p:nvPicPr>
            <p:cNvPr id="53" name="s968b255f3a24a71adc2a2f90b6a1408">
              <a:extLst>
                <a:ext uri="{FF2B5EF4-FFF2-40B4-BE49-F238E27FC236}">
                  <a16:creationId xmlns:a16="http://schemas.microsoft.com/office/drawing/2014/main" id="{F538E225-C030-4521-99B4-BD7B0F9A937D}"/>
                </a:ext>
              </a:extLst>
            </p:cNvPr>
            <p:cNvPicPr>
              <a:picLocks/>
            </p:cNvPicPr>
            <p:nvPr/>
          </p:nvPicPr>
          <p:blipFill>
            <a:blip r:embed="rId8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CrisscrossEtching/>
                      </a14:imgEffect>
                      <a14:imgEffect>
                        <a14:saturation sat="0"/>
                      </a14:imgEffect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828" y="523473"/>
              <a:ext cx="1168346" cy="656796"/>
            </a:xfrm>
            <a:prstGeom prst="rect">
              <a:avLst/>
            </a:prstGeom>
            <a:ln>
              <a:noFill/>
            </a:ln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4A4F20C-8D5B-4616-94FC-AC4418B59E1B}"/>
                </a:ext>
              </a:extLst>
            </p:cNvPr>
            <p:cNvSpPr/>
            <p:nvPr/>
          </p:nvSpPr>
          <p:spPr>
            <a:xfrm>
              <a:off x="1384300" y="661963"/>
              <a:ext cx="292100" cy="278518"/>
            </a:xfrm>
            <a:prstGeom prst="ellipse">
              <a:avLst/>
            </a:prstGeom>
            <a:solidFill>
              <a:srgbClr val="F2D6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586837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70886B-2AEC-4D80-AB74-C8A0A991E509}"/>
              </a:ext>
            </a:extLst>
          </p:cNvPr>
          <p:cNvSpPr txBox="1"/>
          <p:nvPr/>
        </p:nvSpPr>
        <p:spPr>
          <a:xfrm>
            <a:off x="3835505" y="2274838"/>
            <a:ext cx="65144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rgbClr val="AD8351"/>
                </a:solidFill>
                <a:latin typeface="Gill Sans Nova Light" panose="020B0302020104020203" pitchFamily="34" charset="0"/>
              </a:rPr>
              <a:t>The goal of this project is to discover the </a:t>
            </a:r>
            <a:r>
              <a:rPr lang="en-US" sz="2400" b="1" spc="300" dirty="0" err="1">
                <a:solidFill>
                  <a:srgbClr val="AD8351"/>
                </a:solidFill>
                <a:latin typeface="Gill Sans Nova Light" panose="020B0302020104020203" pitchFamily="34" charset="0"/>
              </a:rPr>
              <a:t>best_selling</a:t>
            </a:r>
            <a:r>
              <a:rPr lang="en-US" sz="2400" b="1" spc="300" dirty="0">
                <a:solidFill>
                  <a:srgbClr val="AD8351"/>
                </a:solidFill>
                <a:latin typeface="Gill Sans Nova Light" panose="020B0302020104020203" pitchFamily="34" charset="0"/>
              </a:rPr>
              <a:t> men's and women's perfume scents in online stores and the most rated brand from buyers to find out what people care about most is the base note or perfume brand</a:t>
            </a:r>
          </a:p>
        </p:txBody>
      </p:sp>
      <p:pic>
        <p:nvPicPr>
          <p:cNvPr id="4" name="صورة 3">
            <a:extLst>
              <a:ext uri="{FF2B5EF4-FFF2-40B4-BE49-F238E27FC236}">
                <a16:creationId xmlns:a16="http://schemas.microsoft.com/office/drawing/2014/main" id="{4AA05F58-448E-4A53-A8A5-764FF2CE59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862470" cy="6858000"/>
          </a:xfrm>
          <a:prstGeom prst="rect">
            <a:avLst/>
          </a:prstGeom>
        </p:spPr>
      </p:pic>
      <p:sp>
        <p:nvSpPr>
          <p:cNvPr id="18" name="مربع نص 17">
            <a:extLst>
              <a:ext uri="{FF2B5EF4-FFF2-40B4-BE49-F238E27FC236}">
                <a16:creationId xmlns:a16="http://schemas.microsoft.com/office/drawing/2014/main" id="{F3293EB4-DFCE-4EA3-83DE-C4E3FFD2D3EE}"/>
              </a:ext>
            </a:extLst>
          </p:cNvPr>
          <p:cNvSpPr txBox="1"/>
          <p:nvPr/>
        </p:nvSpPr>
        <p:spPr>
          <a:xfrm>
            <a:off x="89453" y="3198167"/>
            <a:ext cx="2600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spc="300" dirty="0">
                <a:solidFill>
                  <a:srgbClr val="AD8351"/>
                </a:solidFill>
                <a:latin typeface="Gill Sans Nova Light" panose="020B0302020104020203" pitchFamily="34" charset="0"/>
              </a:rPr>
              <a:t>Introduction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63065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مربع نص 10">
            <a:extLst>
              <a:ext uri="{FF2B5EF4-FFF2-40B4-BE49-F238E27FC236}">
                <a16:creationId xmlns:a16="http://schemas.microsoft.com/office/drawing/2014/main" id="{317EA96F-C68D-4B64-8F5B-E7CE225EAB9B}"/>
              </a:ext>
            </a:extLst>
          </p:cNvPr>
          <p:cNvSpPr txBox="1"/>
          <p:nvPr/>
        </p:nvSpPr>
        <p:spPr>
          <a:xfrm>
            <a:off x="3379305" y="544203"/>
            <a:ext cx="53538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spc="300" dirty="0">
                <a:solidFill>
                  <a:srgbClr val="AD8351"/>
                </a:solidFill>
                <a:latin typeface="Gill Sans Nova Light" panose="020B0302020104020203" pitchFamily="34" charset="0"/>
              </a:rPr>
              <a:t>Data Structure</a:t>
            </a:r>
          </a:p>
        </p:txBody>
      </p:sp>
      <p:sp>
        <p:nvSpPr>
          <p:cNvPr id="12" name="مربع نص 11">
            <a:extLst>
              <a:ext uri="{FF2B5EF4-FFF2-40B4-BE49-F238E27FC236}">
                <a16:creationId xmlns:a16="http://schemas.microsoft.com/office/drawing/2014/main" id="{9E0CC5A4-E478-4709-97C4-91C771B16FC3}"/>
              </a:ext>
            </a:extLst>
          </p:cNvPr>
          <p:cNvSpPr txBox="1"/>
          <p:nvPr/>
        </p:nvSpPr>
        <p:spPr>
          <a:xfrm>
            <a:off x="1378226" y="1486405"/>
            <a:ext cx="803081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Applying data analytics to Noon website data on the perfume department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released in January 2021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1003 rows, 15 columns</a:t>
            </a:r>
            <a:endParaRPr lang="ar-SA" dirty="0"/>
          </a:p>
        </p:txBody>
      </p:sp>
      <p:pic>
        <p:nvPicPr>
          <p:cNvPr id="5" name="صورة 4" descr="صورة تحتوي على نص, حائط, داخلي, لقطة شاشة&#10;&#10;تم إنشاء الوصف تلقائياً">
            <a:extLst>
              <a:ext uri="{FF2B5EF4-FFF2-40B4-BE49-F238E27FC236}">
                <a16:creationId xmlns:a16="http://schemas.microsoft.com/office/drawing/2014/main" id="{A441C303-B75C-47FF-A81E-2D502735A9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09735"/>
            <a:ext cx="12192000" cy="444826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8135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hlinkClick r:id="rId4" action="ppaction://hlinksldjump"/>
            <a:extLst>
              <a:ext uri="{FF2B5EF4-FFF2-40B4-BE49-F238E27FC236}">
                <a16:creationId xmlns:a16="http://schemas.microsoft.com/office/drawing/2014/main" id="{0D153A12-D1F7-466A-882A-8EAF7B8297DE}"/>
              </a:ext>
            </a:extLst>
          </p:cNvPr>
          <p:cNvSpPr/>
          <p:nvPr/>
        </p:nvSpPr>
        <p:spPr>
          <a:xfrm>
            <a:off x="4612558" y="2320413"/>
            <a:ext cx="825910" cy="1799303"/>
          </a:xfrm>
          <a:custGeom>
            <a:avLst/>
            <a:gdLst>
              <a:gd name="connsiteX0" fmla="*/ 196645 w 825910"/>
              <a:gd name="connsiteY0" fmla="*/ 0 h 1799303"/>
              <a:gd name="connsiteX1" fmla="*/ 530942 w 825910"/>
              <a:gd name="connsiteY1" fmla="*/ 609600 h 1799303"/>
              <a:gd name="connsiteX2" fmla="*/ 825910 w 825910"/>
              <a:gd name="connsiteY2" fmla="*/ 1543664 h 1799303"/>
              <a:gd name="connsiteX3" fmla="*/ 757084 w 825910"/>
              <a:gd name="connsiteY3" fmla="*/ 1799303 h 1799303"/>
              <a:gd name="connsiteX4" fmla="*/ 491613 w 825910"/>
              <a:gd name="connsiteY4" fmla="*/ 1632155 h 1799303"/>
              <a:gd name="connsiteX5" fmla="*/ 147484 w 825910"/>
              <a:gd name="connsiteY5" fmla="*/ 717755 h 1799303"/>
              <a:gd name="connsiteX6" fmla="*/ 0 w 825910"/>
              <a:gd name="connsiteY6" fmla="*/ 304800 h 1799303"/>
              <a:gd name="connsiteX7" fmla="*/ 0 w 825910"/>
              <a:gd name="connsiteY7" fmla="*/ 88490 h 1799303"/>
              <a:gd name="connsiteX8" fmla="*/ 196645 w 825910"/>
              <a:gd name="connsiteY8" fmla="*/ 0 h 1799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5910" h="1799303">
                <a:moveTo>
                  <a:pt x="196645" y="0"/>
                </a:moveTo>
                <a:lnTo>
                  <a:pt x="530942" y="609600"/>
                </a:lnTo>
                <a:lnTo>
                  <a:pt x="825910" y="1543664"/>
                </a:lnTo>
                <a:lnTo>
                  <a:pt x="757084" y="1799303"/>
                </a:lnTo>
                <a:lnTo>
                  <a:pt x="491613" y="1632155"/>
                </a:lnTo>
                <a:lnTo>
                  <a:pt x="147484" y="717755"/>
                </a:lnTo>
                <a:lnTo>
                  <a:pt x="0" y="304800"/>
                </a:lnTo>
                <a:lnTo>
                  <a:pt x="0" y="88490"/>
                </a:lnTo>
                <a:lnTo>
                  <a:pt x="196645" y="0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0A905F88-A1D4-43EB-9BC3-4A68AD1BD5BD}"/>
              </a:ext>
            </a:extLst>
          </p:cNvPr>
          <p:cNvSpPr/>
          <p:nvPr/>
        </p:nvSpPr>
        <p:spPr>
          <a:xfrm rot="21244434">
            <a:off x="5398017" y="1398242"/>
            <a:ext cx="451688" cy="1406013"/>
          </a:xfrm>
          <a:prstGeom prst="rect">
            <a:avLst/>
          </a:pr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6" action="ppaction://hlinksldjump"/>
            <a:extLst>
              <a:ext uri="{FF2B5EF4-FFF2-40B4-BE49-F238E27FC236}">
                <a16:creationId xmlns:a16="http://schemas.microsoft.com/office/drawing/2014/main" id="{AA7F9FB3-D920-41E8-90CB-5BF9B4ADFBB5}"/>
              </a:ext>
            </a:extLst>
          </p:cNvPr>
          <p:cNvSpPr/>
          <p:nvPr/>
        </p:nvSpPr>
        <p:spPr>
          <a:xfrm rot="586409">
            <a:off x="6619767" y="2098537"/>
            <a:ext cx="298917" cy="2087809"/>
          </a:xfrm>
          <a:prstGeom prst="rect">
            <a:avLst/>
          </a:pr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hlinkClick r:id="rId7" action="ppaction://hlinksldjump"/>
            <a:extLst>
              <a:ext uri="{FF2B5EF4-FFF2-40B4-BE49-F238E27FC236}">
                <a16:creationId xmlns:a16="http://schemas.microsoft.com/office/drawing/2014/main" id="{969BA017-C14B-474C-BB0C-84997ECD0850}"/>
              </a:ext>
            </a:extLst>
          </p:cNvPr>
          <p:cNvSpPr/>
          <p:nvPr/>
        </p:nvSpPr>
        <p:spPr>
          <a:xfrm>
            <a:off x="4121426" y="415166"/>
            <a:ext cx="5817704" cy="638174"/>
          </a:xfrm>
          <a:custGeom>
            <a:avLst/>
            <a:gdLst>
              <a:gd name="connsiteX0" fmla="*/ 973394 w 983226"/>
              <a:gd name="connsiteY0" fmla="*/ 78658 h 1494503"/>
              <a:gd name="connsiteX1" fmla="*/ 560439 w 983226"/>
              <a:gd name="connsiteY1" fmla="*/ 0 h 1494503"/>
              <a:gd name="connsiteX2" fmla="*/ 393291 w 983226"/>
              <a:gd name="connsiteY2" fmla="*/ 619432 h 1494503"/>
              <a:gd name="connsiteX3" fmla="*/ 255639 w 983226"/>
              <a:gd name="connsiteY3" fmla="*/ 619432 h 1494503"/>
              <a:gd name="connsiteX4" fmla="*/ 0 w 983226"/>
              <a:gd name="connsiteY4" fmla="*/ 1238865 h 1494503"/>
              <a:gd name="connsiteX5" fmla="*/ 816078 w 983226"/>
              <a:gd name="connsiteY5" fmla="*/ 1494503 h 1494503"/>
              <a:gd name="connsiteX6" fmla="*/ 973394 w 983226"/>
              <a:gd name="connsiteY6" fmla="*/ 825910 h 1494503"/>
              <a:gd name="connsiteX7" fmla="*/ 825910 w 983226"/>
              <a:gd name="connsiteY7" fmla="*/ 747252 h 1494503"/>
              <a:gd name="connsiteX8" fmla="*/ 983226 w 983226"/>
              <a:gd name="connsiteY8" fmla="*/ 226142 h 1494503"/>
              <a:gd name="connsiteX9" fmla="*/ 973394 w 983226"/>
              <a:gd name="connsiteY9" fmla="*/ 78658 h 1494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3226" h="1494503">
                <a:moveTo>
                  <a:pt x="973394" y="78658"/>
                </a:moveTo>
                <a:lnTo>
                  <a:pt x="560439" y="0"/>
                </a:lnTo>
                <a:lnTo>
                  <a:pt x="393291" y="619432"/>
                </a:lnTo>
                <a:lnTo>
                  <a:pt x="255639" y="619432"/>
                </a:lnTo>
                <a:lnTo>
                  <a:pt x="0" y="1238865"/>
                </a:lnTo>
                <a:lnTo>
                  <a:pt x="816078" y="1494503"/>
                </a:lnTo>
                <a:lnTo>
                  <a:pt x="973394" y="825910"/>
                </a:lnTo>
                <a:lnTo>
                  <a:pt x="825910" y="747252"/>
                </a:lnTo>
                <a:lnTo>
                  <a:pt x="983226" y="226142"/>
                </a:lnTo>
                <a:lnTo>
                  <a:pt x="973394" y="78658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AD8351"/>
                </a:solidFill>
                <a:effectLst/>
                <a:uLnTx/>
                <a:uFillTx/>
                <a:latin typeface="Gill Sans Nova Light" panose="020B0302020104020203" pitchFamily="34" charset="0"/>
                <a:ea typeface="+mn-ea"/>
                <a:cs typeface="+mn-cs"/>
              </a:rPr>
              <a:t>Data cleaning</a:t>
            </a:r>
          </a:p>
        </p:txBody>
      </p:sp>
      <p:sp>
        <p:nvSpPr>
          <p:cNvPr id="4" name="Freeform: Shape 3">
            <a:hlinkClick r:id="rId8" action="ppaction://hlinksldjump"/>
            <a:extLst>
              <a:ext uri="{FF2B5EF4-FFF2-40B4-BE49-F238E27FC236}">
                <a16:creationId xmlns:a16="http://schemas.microsoft.com/office/drawing/2014/main" id="{9C589E5D-3D85-429B-BCBC-E57A45329CDB}"/>
              </a:ext>
            </a:extLst>
          </p:cNvPr>
          <p:cNvSpPr/>
          <p:nvPr/>
        </p:nvSpPr>
        <p:spPr>
          <a:xfrm>
            <a:off x="7115175" y="3038475"/>
            <a:ext cx="933450" cy="1419225"/>
          </a:xfrm>
          <a:custGeom>
            <a:avLst/>
            <a:gdLst>
              <a:gd name="connsiteX0" fmla="*/ 866775 w 933450"/>
              <a:gd name="connsiteY0" fmla="*/ 76200 h 1419225"/>
              <a:gd name="connsiteX1" fmla="*/ 895350 w 933450"/>
              <a:gd name="connsiteY1" fmla="*/ 695325 h 1419225"/>
              <a:gd name="connsiteX2" fmla="*/ 933450 w 933450"/>
              <a:gd name="connsiteY2" fmla="*/ 1343025 h 1419225"/>
              <a:gd name="connsiteX3" fmla="*/ 38100 w 933450"/>
              <a:gd name="connsiteY3" fmla="*/ 1419225 h 1419225"/>
              <a:gd name="connsiteX4" fmla="*/ 0 w 933450"/>
              <a:gd name="connsiteY4" fmla="*/ 876300 h 1419225"/>
              <a:gd name="connsiteX5" fmla="*/ 219075 w 933450"/>
              <a:gd name="connsiteY5" fmla="*/ 76200 h 1419225"/>
              <a:gd name="connsiteX6" fmla="*/ 809625 w 933450"/>
              <a:gd name="connsiteY6" fmla="*/ 0 h 1419225"/>
              <a:gd name="connsiteX7" fmla="*/ 866775 w 933450"/>
              <a:gd name="connsiteY7" fmla="*/ 76200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3450" h="1419225">
                <a:moveTo>
                  <a:pt x="866775" y="76200"/>
                </a:moveTo>
                <a:lnTo>
                  <a:pt x="895350" y="695325"/>
                </a:lnTo>
                <a:lnTo>
                  <a:pt x="933450" y="1343025"/>
                </a:lnTo>
                <a:lnTo>
                  <a:pt x="38100" y="1419225"/>
                </a:lnTo>
                <a:lnTo>
                  <a:pt x="0" y="876300"/>
                </a:lnTo>
                <a:lnTo>
                  <a:pt x="219075" y="76200"/>
                </a:lnTo>
                <a:lnTo>
                  <a:pt x="809625" y="0"/>
                </a:lnTo>
                <a:lnTo>
                  <a:pt x="866775" y="76200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مربع نص 13">
            <a:extLst>
              <a:ext uri="{FF2B5EF4-FFF2-40B4-BE49-F238E27FC236}">
                <a16:creationId xmlns:a16="http://schemas.microsoft.com/office/drawing/2014/main" id="{F9FBEF17-886D-44C3-9288-E7635FE32D16}"/>
              </a:ext>
            </a:extLst>
          </p:cNvPr>
          <p:cNvSpPr txBox="1"/>
          <p:nvPr/>
        </p:nvSpPr>
        <p:spPr>
          <a:xfrm>
            <a:off x="530087" y="1205948"/>
            <a:ext cx="974034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spc="300" dirty="0">
                <a:latin typeface="Gill Sans Nova Light" panose="020B0302020104020203" pitchFamily="34" charset="0"/>
              </a:rPr>
              <a:t>I didn't have any nulls in the 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spc="300" dirty="0">
                <a:latin typeface="Gill Sans Nova Light" panose="020B0302020104020203" pitchFamily="34" charset="0"/>
              </a:rPr>
              <a:t>Only one column of the spreadsheet has been dropped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spc="300" dirty="0">
              <a:latin typeface="Gill Sans Nova Light" panose="020B0302020104020203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000" i="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Gill Sans Nova Light" panose="020B0302020104020203" pitchFamily="34" charset="0"/>
              <a:ea typeface="+mn-ea"/>
              <a:cs typeface="+mn-cs"/>
            </a:endParaRPr>
          </a:p>
        </p:txBody>
      </p:sp>
      <p:pic>
        <p:nvPicPr>
          <p:cNvPr id="18" name="صورة 17" descr="صورة تحتوي على منضدة&#10;&#10;تم إنشاء الوصف تلقائياً">
            <a:extLst>
              <a:ext uri="{FF2B5EF4-FFF2-40B4-BE49-F238E27FC236}">
                <a16:creationId xmlns:a16="http://schemas.microsoft.com/office/drawing/2014/main" id="{DC98D03A-15E2-4877-8A55-C5C934F3E35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24" y="2681995"/>
            <a:ext cx="9221487" cy="317226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48154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hlinkClick r:id="rId4" action="ppaction://hlinksldjump"/>
            <a:extLst>
              <a:ext uri="{FF2B5EF4-FFF2-40B4-BE49-F238E27FC236}">
                <a16:creationId xmlns:a16="http://schemas.microsoft.com/office/drawing/2014/main" id="{0D153A12-D1F7-466A-882A-8EAF7B8297DE}"/>
              </a:ext>
            </a:extLst>
          </p:cNvPr>
          <p:cNvSpPr/>
          <p:nvPr/>
        </p:nvSpPr>
        <p:spPr>
          <a:xfrm>
            <a:off x="4612558" y="2320413"/>
            <a:ext cx="825910" cy="1799303"/>
          </a:xfrm>
          <a:custGeom>
            <a:avLst/>
            <a:gdLst>
              <a:gd name="connsiteX0" fmla="*/ 196645 w 825910"/>
              <a:gd name="connsiteY0" fmla="*/ 0 h 1799303"/>
              <a:gd name="connsiteX1" fmla="*/ 530942 w 825910"/>
              <a:gd name="connsiteY1" fmla="*/ 609600 h 1799303"/>
              <a:gd name="connsiteX2" fmla="*/ 825910 w 825910"/>
              <a:gd name="connsiteY2" fmla="*/ 1543664 h 1799303"/>
              <a:gd name="connsiteX3" fmla="*/ 757084 w 825910"/>
              <a:gd name="connsiteY3" fmla="*/ 1799303 h 1799303"/>
              <a:gd name="connsiteX4" fmla="*/ 491613 w 825910"/>
              <a:gd name="connsiteY4" fmla="*/ 1632155 h 1799303"/>
              <a:gd name="connsiteX5" fmla="*/ 147484 w 825910"/>
              <a:gd name="connsiteY5" fmla="*/ 717755 h 1799303"/>
              <a:gd name="connsiteX6" fmla="*/ 0 w 825910"/>
              <a:gd name="connsiteY6" fmla="*/ 304800 h 1799303"/>
              <a:gd name="connsiteX7" fmla="*/ 0 w 825910"/>
              <a:gd name="connsiteY7" fmla="*/ 88490 h 1799303"/>
              <a:gd name="connsiteX8" fmla="*/ 196645 w 825910"/>
              <a:gd name="connsiteY8" fmla="*/ 0 h 1799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5910" h="1799303">
                <a:moveTo>
                  <a:pt x="196645" y="0"/>
                </a:moveTo>
                <a:lnTo>
                  <a:pt x="530942" y="609600"/>
                </a:lnTo>
                <a:lnTo>
                  <a:pt x="825910" y="1543664"/>
                </a:lnTo>
                <a:lnTo>
                  <a:pt x="757084" y="1799303"/>
                </a:lnTo>
                <a:lnTo>
                  <a:pt x="491613" y="1632155"/>
                </a:lnTo>
                <a:lnTo>
                  <a:pt x="147484" y="717755"/>
                </a:lnTo>
                <a:lnTo>
                  <a:pt x="0" y="304800"/>
                </a:lnTo>
                <a:lnTo>
                  <a:pt x="0" y="88490"/>
                </a:lnTo>
                <a:lnTo>
                  <a:pt x="196645" y="0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0A905F88-A1D4-43EB-9BC3-4A68AD1BD5BD}"/>
              </a:ext>
            </a:extLst>
          </p:cNvPr>
          <p:cNvSpPr/>
          <p:nvPr/>
        </p:nvSpPr>
        <p:spPr>
          <a:xfrm rot="21244434">
            <a:off x="5398017" y="1398242"/>
            <a:ext cx="451688" cy="1406013"/>
          </a:xfrm>
          <a:prstGeom prst="rect">
            <a:avLst/>
          </a:pr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6" action="ppaction://hlinksldjump"/>
            <a:extLst>
              <a:ext uri="{FF2B5EF4-FFF2-40B4-BE49-F238E27FC236}">
                <a16:creationId xmlns:a16="http://schemas.microsoft.com/office/drawing/2014/main" id="{AA7F9FB3-D920-41E8-90CB-5BF9B4ADFBB5}"/>
              </a:ext>
            </a:extLst>
          </p:cNvPr>
          <p:cNvSpPr/>
          <p:nvPr/>
        </p:nvSpPr>
        <p:spPr>
          <a:xfrm rot="586409">
            <a:off x="6619767" y="2098537"/>
            <a:ext cx="298917" cy="2087809"/>
          </a:xfrm>
          <a:prstGeom prst="rect">
            <a:avLst/>
          </a:pr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hlinkClick r:id="rId7" action="ppaction://hlinksldjump"/>
            <a:extLst>
              <a:ext uri="{FF2B5EF4-FFF2-40B4-BE49-F238E27FC236}">
                <a16:creationId xmlns:a16="http://schemas.microsoft.com/office/drawing/2014/main" id="{969BA017-C14B-474C-BB0C-84997ECD0850}"/>
              </a:ext>
            </a:extLst>
          </p:cNvPr>
          <p:cNvSpPr/>
          <p:nvPr/>
        </p:nvSpPr>
        <p:spPr>
          <a:xfrm>
            <a:off x="5466735" y="3087329"/>
            <a:ext cx="983226" cy="1494503"/>
          </a:xfrm>
          <a:custGeom>
            <a:avLst/>
            <a:gdLst>
              <a:gd name="connsiteX0" fmla="*/ 973394 w 983226"/>
              <a:gd name="connsiteY0" fmla="*/ 78658 h 1494503"/>
              <a:gd name="connsiteX1" fmla="*/ 560439 w 983226"/>
              <a:gd name="connsiteY1" fmla="*/ 0 h 1494503"/>
              <a:gd name="connsiteX2" fmla="*/ 393291 w 983226"/>
              <a:gd name="connsiteY2" fmla="*/ 619432 h 1494503"/>
              <a:gd name="connsiteX3" fmla="*/ 255639 w 983226"/>
              <a:gd name="connsiteY3" fmla="*/ 619432 h 1494503"/>
              <a:gd name="connsiteX4" fmla="*/ 0 w 983226"/>
              <a:gd name="connsiteY4" fmla="*/ 1238865 h 1494503"/>
              <a:gd name="connsiteX5" fmla="*/ 816078 w 983226"/>
              <a:gd name="connsiteY5" fmla="*/ 1494503 h 1494503"/>
              <a:gd name="connsiteX6" fmla="*/ 973394 w 983226"/>
              <a:gd name="connsiteY6" fmla="*/ 825910 h 1494503"/>
              <a:gd name="connsiteX7" fmla="*/ 825910 w 983226"/>
              <a:gd name="connsiteY7" fmla="*/ 747252 h 1494503"/>
              <a:gd name="connsiteX8" fmla="*/ 983226 w 983226"/>
              <a:gd name="connsiteY8" fmla="*/ 226142 h 1494503"/>
              <a:gd name="connsiteX9" fmla="*/ 973394 w 983226"/>
              <a:gd name="connsiteY9" fmla="*/ 78658 h 1494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3226" h="1494503">
                <a:moveTo>
                  <a:pt x="973394" y="78658"/>
                </a:moveTo>
                <a:lnTo>
                  <a:pt x="560439" y="0"/>
                </a:lnTo>
                <a:lnTo>
                  <a:pt x="393291" y="619432"/>
                </a:lnTo>
                <a:lnTo>
                  <a:pt x="255639" y="619432"/>
                </a:lnTo>
                <a:lnTo>
                  <a:pt x="0" y="1238865"/>
                </a:lnTo>
                <a:lnTo>
                  <a:pt x="816078" y="1494503"/>
                </a:lnTo>
                <a:lnTo>
                  <a:pt x="973394" y="825910"/>
                </a:lnTo>
                <a:lnTo>
                  <a:pt x="825910" y="747252"/>
                </a:lnTo>
                <a:lnTo>
                  <a:pt x="983226" y="226142"/>
                </a:lnTo>
                <a:lnTo>
                  <a:pt x="973394" y="78658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712A3A-478F-460B-887C-676CBF29C070}"/>
              </a:ext>
            </a:extLst>
          </p:cNvPr>
          <p:cNvSpPr/>
          <p:nvPr/>
        </p:nvSpPr>
        <p:spPr>
          <a:xfrm>
            <a:off x="500064" y="471487"/>
            <a:ext cx="11339510" cy="6057900"/>
          </a:xfrm>
          <a:prstGeom prst="rect">
            <a:avLst/>
          </a:prstGeom>
          <a:noFill/>
          <a:ln w="28575"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3">
            <a:hlinkClick r:id="rId4" action="ppaction://hlinksldjump"/>
            <a:extLst>
              <a:ext uri="{FF2B5EF4-FFF2-40B4-BE49-F238E27FC236}">
                <a16:creationId xmlns:a16="http://schemas.microsoft.com/office/drawing/2014/main" id="{9C589E5D-3D85-429B-BCBC-E57A45329CDB}"/>
              </a:ext>
            </a:extLst>
          </p:cNvPr>
          <p:cNvSpPr/>
          <p:nvPr/>
        </p:nvSpPr>
        <p:spPr>
          <a:xfrm>
            <a:off x="7115175" y="3038475"/>
            <a:ext cx="933450" cy="1419225"/>
          </a:xfrm>
          <a:custGeom>
            <a:avLst/>
            <a:gdLst>
              <a:gd name="connsiteX0" fmla="*/ 866775 w 933450"/>
              <a:gd name="connsiteY0" fmla="*/ 76200 h 1419225"/>
              <a:gd name="connsiteX1" fmla="*/ 895350 w 933450"/>
              <a:gd name="connsiteY1" fmla="*/ 695325 h 1419225"/>
              <a:gd name="connsiteX2" fmla="*/ 933450 w 933450"/>
              <a:gd name="connsiteY2" fmla="*/ 1343025 h 1419225"/>
              <a:gd name="connsiteX3" fmla="*/ 38100 w 933450"/>
              <a:gd name="connsiteY3" fmla="*/ 1419225 h 1419225"/>
              <a:gd name="connsiteX4" fmla="*/ 0 w 933450"/>
              <a:gd name="connsiteY4" fmla="*/ 876300 h 1419225"/>
              <a:gd name="connsiteX5" fmla="*/ 219075 w 933450"/>
              <a:gd name="connsiteY5" fmla="*/ 76200 h 1419225"/>
              <a:gd name="connsiteX6" fmla="*/ 809625 w 933450"/>
              <a:gd name="connsiteY6" fmla="*/ 0 h 1419225"/>
              <a:gd name="connsiteX7" fmla="*/ 866775 w 933450"/>
              <a:gd name="connsiteY7" fmla="*/ 76200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3450" h="1419225">
                <a:moveTo>
                  <a:pt x="866775" y="76200"/>
                </a:moveTo>
                <a:lnTo>
                  <a:pt x="895350" y="695325"/>
                </a:lnTo>
                <a:lnTo>
                  <a:pt x="933450" y="1343025"/>
                </a:lnTo>
                <a:lnTo>
                  <a:pt x="38100" y="1419225"/>
                </a:lnTo>
                <a:lnTo>
                  <a:pt x="0" y="876300"/>
                </a:lnTo>
                <a:lnTo>
                  <a:pt x="219075" y="76200"/>
                </a:lnTo>
                <a:lnTo>
                  <a:pt x="809625" y="0"/>
                </a:lnTo>
                <a:lnTo>
                  <a:pt x="866775" y="76200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مربع نص 13">
            <a:extLst>
              <a:ext uri="{FF2B5EF4-FFF2-40B4-BE49-F238E27FC236}">
                <a16:creationId xmlns:a16="http://schemas.microsoft.com/office/drawing/2014/main" id="{B59E200F-4B3C-4A7B-8639-C70E6CF5C6DD}"/>
              </a:ext>
            </a:extLst>
          </p:cNvPr>
          <p:cNvSpPr txBox="1"/>
          <p:nvPr/>
        </p:nvSpPr>
        <p:spPr>
          <a:xfrm>
            <a:off x="352426" y="439087"/>
            <a:ext cx="9573453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Nova Light" panose="020B0302020104020203" pitchFamily="34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spc="300" dirty="0">
              <a:solidFill>
                <a:prstClr val="black"/>
              </a:solidFill>
              <a:latin typeface="Gill Sans Nova Light" panose="020B0302020104020203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Nova Light" panose="020B0302020104020203" pitchFamily="34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Nova Light" panose="020B0302020104020203" pitchFamily="34" charset="0"/>
                <a:ea typeface="+mn-ea"/>
                <a:cs typeface="+mn-cs"/>
              </a:rPr>
              <a:t>Three columns have been added: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Nova Light" panose="020B0302020104020203" pitchFamily="34" charset="0"/>
                <a:ea typeface="+mn-ea"/>
                <a:cs typeface="+mn-cs"/>
              </a:rPr>
              <a:t>Added </a:t>
            </a:r>
            <a:r>
              <a:rPr kumimoji="0" lang="en-US" sz="2000" b="0" i="0" u="none" strike="noStrike" kern="1200" cap="none" spc="3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Nova Light" panose="020B0302020104020203" pitchFamily="34" charset="0"/>
                <a:ea typeface="+mn-ea"/>
                <a:cs typeface="+mn-cs"/>
              </a:rPr>
              <a:t>price_deduction</a:t>
            </a:r>
            <a:r>
              <a:rPr kumimoji="0" lang="en-US" sz="2000" b="0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Nova Light" panose="020B0302020104020203" pitchFamily="34" charset="0"/>
                <a:ea typeface="+mn-ea"/>
                <a:cs typeface="+mn-cs"/>
              </a:rPr>
              <a:t> column to see the price difference between the old price and the new price</a:t>
            </a:r>
            <a:endParaRPr kumimoji="0" lang="ar-MA" sz="2000" b="0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Nova Light" panose="020B0302020104020203" pitchFamily="34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Nova Light" panose="020B0302020104020203" pitchFamily="34" charset="0"/>
                <a:ea typeface="+mn-ea"/>
                <a:cs typeface="+mn-cs"/>
              </a:rPr>
              <a:t>Add a column that calculates the discount from 100%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Nova Light" panose="020B0302020104020203" pitchFamily="34" charset="0"/>
                <a:ea typeface="+mn-ea"/>
                <a:cs typeface="+mn-cs"/>
              </a:rPr>
              <a:t>A column has been added to know the price of each ml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spc="300" dirty="0">
              <a:solidFill>
                <a:prstClr val="black"/>
              </a:solidFill>
              <a:latin typeface="Gill Sans Nova Light" panose="020B0302020104020203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Nova Light" panose="020B0302020104020203" pitchFamily="34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Nova Light" panose="020B0302020104020203" pitchFamily="34" charset="0"/>
              <a:ea typeface="+mn-ea"/>
              <a:cs typeface="+mn-cs"/>
            </a:endParaRPr>
          </a:p>
        </p:txBody>
      </p:sp>
      <p:sp>
        <p:nvSpPr>
          <p:cNvPr id="16" name="مربع نص 15">
            <a:extLst>
              <a:ext uri="{FF2B5EF4-FFF2-40B4-BE49-F238E27FC236}">
                <a16:creationId xmlns:a16="http://schemas.microsoft.com/office/drawing/2014/main" id="{F1E0246C-3E74-4371-883D-2FBE5DCE848A}"/>
              </a:ext>
            </a:extLst>
          </p:cNvPr>
          <p:cNvSpPr txBox="1"/>
          <p:nvPr/>
        </p:nvSpPr>
        <p:spPr>
          <a:xfrm>
            <a:off x="4067175" y="439087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AD8351"/>
                </a:solidFill>
                <a:effectLst/>
                <a:uLnTx/>
                <a:uFillTx/>
                <a:latin typeface="Gill Sans Nova Light" panose="020B0302020104020203" pitchFamily="34" charset="0"/>
                <a:ea typeface="+mn-ea"/>
                <a:cs typeface="+mn-cs"/>
              </a:rPr>
              <a:t>Data Analysis</a:t>
            </a:r>
          </a:p>
        </p:txBody>
      </p:sp>
      <p:pic>
        <p:nvPicPr>
          <p:cNvPr id="18" name="صورة 17">
            <a:extLst>
              <a:ext uri="{FF2B5EF4-FFF2-40B4-BE49-F238E27FC236}">
                <a16:creationId xmlns:a16="http://schemas.microsoft.com/office/drawing/2014/main" id="{B7ADF17A-F08D-4FDD-BD4A-ACADB3BEE0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731" y="3178635"/>
            <a:ext cx="4386470" cy="307700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72406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70886B-2AEC-4D80-AB74-C8A0A991E509}"/>
              </a:ext>
            </a:extLst>
          </p:cNvPr>
          <p:cNvSpPr txBox="1"/>
          <p:nvPr/>
        </p:nvSpPr>
        <p:spPr>
          <a:xfrm>
            <a:off x="3723863" y="180975"/>
            <a:ext cx="4299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spc="300" dirty="0">
                <a:solidFill>
                  <a:srgbClr val="AD8351"/>
                </a:solidFill>
                <a:latin typeface="Gill Sans Nova Light" panose="020B0302020104020203" pitchFamily="34" charset="0"/>
              </a:rPr>
              <a:t>Question:</a:t>
            </a:r>
          </a:p>
        </p:txBody>
      </p:sp>
      <p:pic>
        <p:nvPicPr>
          <p:cNvPr id="14" name="s93db5c0ebd84df69e32d73a4012b93d">
            <a:extLst>
              <a:ext uri="{FF2B5EF4-FFF2-40B4-BE49-F238E27FC236}">
                <a16:creationId xmlns:a16="http://schemas.microsoft.com/office/drawing/2014/main" id="{E1EEF628-ABC3-4A91-A727-84023467D79E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7"/>
          <a:stretch/>
        </p:blipFill>
        <p:spPr>
          <a:xfrm>
            <a:off x="8971722" y="0"/>
            <a:ext cx="3220278" cy="6858000"/>
          </a:xfrm>
          <a:prstGeom prst="rect">
            <a:avLst/>
          </a:prstGeom>
        </p:spPr>
      </p:pic>
      <p:sp>
        <p:nvSpPr>
          <p:cNvPr id="11" name="Rectangle 19">
            <a:extLst>
              <a:ext uri="{FF2B5EF4-FFF2-40B4-BE49-F238E27FC236}">
                <a16:creationId xmlns:a16="http://schemas.microsoft.com/office/drawing/2014/main" id="{2A3EC494-5193-4970-9F48-8B4DE3A081CD}"/>
              </a:ext>
            </a:extLst>
          </p:cNvPr>
          <p:cNvSpPr/>
          <p:nvPr/>
        </p:nvSpPr>
        <p:spPr>
          <a:xfrm>
            <a:off x="352425" y="1448952"/>
            <a:ext cx="8394009" cy="5228073"/>
          </a:xfrm>
          <a:prstGeom prst="rect">
            <a:avLst/>
          </a:prstGeom>
          <a:solidFill>
            <a:srgbClr val="F2D6D5"/>
          </a:solidFill>
          <a:ln>
            <a:solidFill>
              <a:srgbClr val="EFEF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AD835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What are the top 10 scents for men and women?</a:t>
            </a:r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AD835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What brands get a high rating?</a:t>
            </a:r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AD835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 women's perfumes get a bigger discount or men's perfumes?</a:t>
            </a:r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AD835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Are people more interested in the composition of the fragrance than the brand or vice versa?</a:t>
            </a:r>
          </a:p>
          <a:p>
            <a:pPr algn="l" rtl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AD835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What category cares more about a brand than the ingredients of a perfume?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78330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885C799-475E-4F44-8486-BEFA3640F7B6}"/>
              </a:ext>
            </a:extLst>
          </p:cNvPr>
          <p:cNvSpPr/>
          <p:nvPr/>
        </p:nvSpPr>
        <p:spPr>
          <a:xfrm>
            <a:off x="104775" y="66675"/>
            <a:ext cx="1552575" cy="3362325"/>
          </a:xfrm>
          <a:custGeom>
            <a:avLst/>
            <a:gdLst/>
            <a:ahLst/>
            <a:cxnLst/>
            <a:rect l="l" t="t" r="r" b="b"/>
            <a:pathLst>
              <a:path w="1552575" h="3362325">
                <a:moveTo>
                  <a:pt x="1173932" y="1137942"/>
                </a:moveTo>
                <a:lnTo>
                  <a:pt x="782254" y="1381257"/>
                </a:lnTo>
                <a:lnTo>
                  <a:pt x="782254" y="1403512"/>
                </a:lnTo>
                <a:cubicBezTo>
                  <a:pt x="830719" y="1378785"/>
                  <a:pt x="868304" y="1366421"/>
                  <a:pt x="895010" y="1366421"/>
                </a:cubicBezTo>
                <a:cubicBezTo>
                  <a:pt x="926660" y="1366421"/>
                  <a:pt x="946195" y="1379252"/>
                  <a:pt x="953613" y="1404914"/>
                </a:cubicBezTo>
                <a:cubicBezTo>
                  <a:pt x="961031" y="1430576"/>
                  <a:pt x="964740" y="1464619"/>
                  <a:pt x="964740" y="1507041"/>
                </a:cubicBezTo>
                <a:lnTo>
                  <a:pt x="964740" y="3136855"/>
                </a:lnTo>
                <a:cubicBezTo>
                  <a:pt x="964740" y="3199029"/>
                  <a:pt x="958064" y="3244917"/>
                  <a:pt x="944711" y="3274520"/>
                </a:cubicBezTo>
                <a:cubicBezTo>
                  <a:pt x="931359" y="3304123"/>
                  <a:pt x="910340" y="3322132"/>
                  <a:pt x="881657" y="3328545"/>
                </a:cubicBezTo>
                <a:cubicBezTo>
                  <a:pt x="852973" y="3334959"/>
                  <a:pt x="816872" y="3338166"/>
                  <a:pt x="773352" y="3338166"/>
                </a:cubicBezTo>
                <a:lnTo>
                  <a:pt x="773352" y="3360420"/>
                </a:lnTo>
                <a:lnTo>
                  <a:pt x="1386091" y="3360420"/>
                </a:lnTo>
                <a:lnTo>
                  <a:pt x="1386091" y="3338166"/>
                </a:lnTo>
                <a:cubicBezTo>
                  <a:pt x="1304986" y="3338166"/>
                  <a:pt x="1253306" y="3328043"/>
                  <a:pt x="1231052" y="3307798"/>
                </a:cubicBezTo>
                <a:cubicBezTo>
                  <a:pt x="1208797" y="3287552"/>
                  <a:pt x="1197670" y="3237912"/>
                  <a:pt x="1197670" y="3158878"/>
                </a:cubicBezTo>
                <a:lnTo>
                  <a:pt x="1197670" y="1137942"/>
                </a:lnTo>
                <a:close/>
                <a:moveTo>
                  <a:pt x="0" y="0"/>
                </a:moveTo>
                <a:lnTo>
                  <a:pt x="1552575" y="0"/>
                </a:lnTo>
                <a:lnTo>
                  <a:pt x="1552575" y="3362325"/>
                </a:lnTo>
                <a:lnTo>
                  <a:pt x="0" y="3362325"/>
                </a:lnTo>
                <a:close/>
              </a:path>
            </a:pathLst>
          </a:custGeom>
          <a:solidFill>
            <a:srgbClr val="F2D6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70886B-2AEC-4D80-AB74-C8A0A991E509}"/>
              </a:ext>
            </a:extLst>
          </p:cNvPr>
          <p:cNvSpPr txBox="1"/>
          <p:nvPr/>
        </p:nvSpPr>
        <p:spPr>
          <a:xfrm>
            <a:off x="28575" y="3505200"/>
            <a:ext cx="41061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pc="300" dirty="0">
                <a:solidFill>
                  <a:schemeClr val="bg2">
                    <a:lumMod val="10000"/>
                  </a:schemeClr>
                </a:solidFill>
                <a:latin typeface="Gill Sans Nova Light" panose="020B0302020104020203" pitchFamily="34" charset="0"/>
              </a:rPr>
              <a:t>What are the top 10 scents for men and women?</a:t>
            </a:r>
          </a:p>
          <a:p>
            <a:endParaRPr lang="en-US" sz="1600" b="1" spc="300" dirty="0">
              <a:solidFill>
                <a:srgbClr val="4B4B4B"/>
              </a:solidFill>
              <a:latin typeface="Gill Sans Nova Light" panose="020B0302020104020203" pitchFamily="34" charset="0"/>
            </a:endParaRPr>
          </a:p>
          <a:p>
            <a:endParaRPr lang="en-US" sz="1600" b="1" spc="300" dirty="0">
              <a:solidFill>
                <a:srgbClr val="4B4B4B"/>
              </a:solidFill>
              <a:latin typeface="Gill Sans Nova Light" panose="020B0302020104020203" pitchFamily="34" charset="0"/>
            </a:endParaRPr>
          </a:p>
        </p:txBody>
      </p:sp>
      <p:pic>
        <p:nvPicPr>
          <p:cNvPr id="4" name="صورة 3">
            <a:extLst>
              <a:ext uri="{FF2B5EF4-FFF2-40B4-BE49-F238E27FC236}">
                <a16:creationId xmlns:a16="http://schemas.microsoft.com/office/drawing/2014/main" id="{173B3F64-D0CD-4DF6-9162-AE47DAEFED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997" y="408328"/>
            <a:ext cx="5515745" cy="3000794"/>
          </a:xfrm>
          <a:prstGeom prst="rect">
            <a:avLst/>
          </a:prstGeom>
        </p:spPr>
      </p:pic>
      <p:pic>
        <p:nvPicPr>
          <p:cNvPr id="8" name="صورة 7">
            <a:extLst>
              <a:ext uri="{FF2B5EF4-FFF2-40B4-BE49-F238E27FC236}">
                <a16:creationId xmlns:a16="http://schemas.microsoft.com/office/drawing/2014/main" id="{FBA935F5-3729-4B71-B163-947BC49CAE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154" y="3618466"/>
            <a:ext cx="5401429" cy="293410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8782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70886B-2AEC-4D80-AB74-C8A0A991E509}"/>
              </a:ext>
            </a:extLst>
          </p:cNvPr>
          <p:cNvSpPr txBox="1"/>
          <p:nvPr/>
        </p:nvSpPr>
        <p:spPr>
          <a:xfrm>
            <a:off x="28575" y="3505200"/>
            <a:ext cx="31254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pc="300" dirty="0">
                <a:solidFill>
                  <a:schemeClr val="bg2">
                    <a:lumMod val="10000"/>
                  </a:schemeClr>
                </a:solidFill>
                <a:latin typeface="Gill Sans Nova Light" panose="020B0302020104020203" pitchFamily="34" charset="0"/>
              </a:rPr>
              <a:t>What brands get a high rating?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30F383-7D6B-4F48-8528-AF3D13885A72}"/>
              </a:ext>
            </a:extLst>
          </p:cNvPr>
          <p:cNvSpPr txBox="1"/>
          <p:nvPr/>
        </p:nvSpPr>
        <p:spPr>
          <a:xfrm>
            <a:off x="-92765" y="4166175"/>
            <a:ext cx="30194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4B4B4B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for example: GUCCI, CALVIN KLEIN </a:t>
            </a:r>
            <a:endParaRPr lang="en-US" sz="1400" dirty="0">
              <a:solidFill>
                <a:srgbClr val="4B4B4B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1EA9F45-001F-4B4C-9FA1-3783EE3884CB}"/>
              </a:ext>
            </a:extLst>
          </p:cNvPr>
          <p:cNvSpPr/>
          <p:nvPr/>
        </p:nvSpPr>
        <p:spPr>
          <a:xfrm>
            <a:off x="95250" y="66675"/>
            <a:ext cx="1554480" cy="3362325"/>
          </a:xfrm>
          <a:custGeom>
            <a:avLst/>
            <a:gdLst/>
            <a:ahLst/>
            <a:cxnLst/>
            <a:rect l="l" t="t" r="r" b="b"/>
            <a:pathLst>
              <a:path w="1554480" h="3362325">
                <a:moveTo>
                  <a:pt x="629551" y="1216575"/>
                </a:moveTo>
                <a:cubicBezTo>
                  <a:pt x="760111" y="1216575"/>
                  <a:pt x="869652" y="1264581"/>
                  <a:pt x="958176" y="1360592"/>
                </a:cubicBezTo>
                <a:cubicBezTo>
                  <a:pt x="1046699" y="1456603"/>
                  <a:pt x="1090961" y="1593193"/>
                  <a:pt x="1090961" y="1770363"/>
                </a:cubicBezTo>
                <a:cubicBezTo>
                  <a:pt x="1090961" y="1981194"/>
                  <a:pt x="1014059" y="2209093"/>
                  <a:pt x="860256" y="2454062"/>
                </a:cubicBezTo>
                <a:cubicBezTo>
                  <a:pt x="706453" y="2699031"/>
                  <a:pt x="425800" y="2982853"/>
                  <a:pt x="18296" y="3305527"/>
                </a:cubicBezTo>
                <a:lnTo>
                  <a:pt x="18296" y="3360421"/>
                </a:lnTo>
                <a:lnTo>
                  <a:pt x="1455934" y="3360421"/>
                </a:lnTo>
                <a:lnTo>
                  <a:pt x="1554480" y="3020656"/>
                </a:lnTo>
                <a:lnTo>
                  <a:pt x="1554480" y="3362325"/>
                </a:lnTo>
                <a:lnTo>
                  <a:pt x="0" y="3362325"/>
                </a:lnTo>
                <a:lnTo>
                  <a:pt x="0" y="1593317"/>
                </a:lnTo>
                <a:lnTo>
                  <a:pt x="46485" y="1617155"/>
                </a:lnTo>
                <a:cubicBezTo>
                  <a:pt x="103852" y="1508356"/>
                  <a:pt x="185699" y="1414393"/>
                  <a:pt x="292026" y="1335266"/>
                </a:cubicBezTo>
                <a:cubicBezTo>
                  <a:pt x="398352" y="1256139"/>
                  <a:pt x="510861" y="1216575"/>
                  <a:pt x="629551" y="1216575"/>
                </a:cubicBezTo>
                <a:close/>
                <a:moveTo>
                  <a:pt x="0" y="0"/>
                </a:moveTo>
                <a:lnTo>
                  <a:pt x="1554480" y="0"/>
                </a:lnTo>
                <a:lnTo>
                  <a:pt x="1554480" y="3017702"/>
                </a:lnTo>
                <a:lnTo>
                  <a:pt x="1525664" y="3017702"/>
                </a:lnTo>
                <a:cubicBezTo>
                  <a:pt x="1479177" y="3082982"/>
                  <a:pt x="1439614" y="3124029"/>
                  <a:pt x="1406974" y="3140844"/>
                </a:cubicBezTo>
                <a:cubicBezTo>
                  <a:pt x="1374334" y="3157658"/>
                  <a:pt x="1313505" y="3166065"/>
                  <a:pt x="1224487" y="3166065"/>
                </a:cubicBezTo>
                <a:lnTo>
                  <a:pt x="310571" y="3166065"/>
                </a:lnTo>
                <a:lnTo>
                  <a:pt x="562788" y="2928522"/>
                </a:lnTo>
                <a:cubicBezTo>
                  <a:pt x="846656" y="2661268"/>
                  <a:pt x="1049666" y="2433855"/>
                  <a:pt x="1171818" y="2246284"/>
                </a:cubicBezTo>
                <a:cubicBezTo>
                  <a:pt x="1293971" y="2058713"/>
                  <a:pt x="1355047" y="1888714"/>
                  <a:pt x="1355047" y="1736286"/>
                </a:cubicBezTo>
                <a:cubicBezTo>
                  <a:pt x="1355047" y="1571974"/>
                  <a:pt x="1296938" y="1431172"/>
                  <a:pt x="1180720" y="1313880"/>
                </a:cubicBezTo>
                <a:cubicBezTo>
                  <a:pt x="1064503" y="1196589"/>
                  <a:pt x="908969" y="1137943"/>
                  <a:pt x="714118" y="1137943"/>
                </a:cubicBezTo>
                <a:cubicBezTo>
                  <a:pt x="565755" y="1137943"/>
                  <a:pt x="432970" y="1171819"/>
                  <a:pt x="315764" y="1239572"/>
                </a:cubicBezTo>
                <a:cubicBezTo>
                  <a:pt x="227859" y="1290386"/>
                  <a:pt x="144543" y="1368323"/>
                  <a:pt x="65818" y="1473382"/>
                </a:cubicBezTo>
                <a:lnTo>
                  <a:pt x="0" y="1570667"/>
                </a:lnTo>
                <a:close/>
              </a:path>
            </a:pathLst>
          </a:custGeom>
          <a:solidFill>
            <a:srgbClr val="F2D6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صورة 2">
            <a:extLst>
              <a:ext uri="{FF2B5EF4-FFF2-40B4-BE49-F238E27FC236}">
                <a16:creationId xmlns:a16="http://schemas.microsoft.com/office/drawing/2014/main" id="{BA88C93D-39B7-44A5-8FDB-D1009F9B81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497" y="0"/>
            <a:ext cx="7324673" cy="63742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11797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70886B-2AEC-4D80-AB74-C8A0A991E509}"/>
              </a:ext>
            </a:extLst>
          </p:cNvPr>
          <p:cNvSpPr txBox="1"/>
          <p:nvPr/>
        </p:nvSpPr>
        <p:spPr>
          <a:xfrm>
            <a:off x="28575" y="3505200"/>
            <a:ext cx="3469999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 women's perfumes get a bigger discount or men's perfumes?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7F74720-5C42-4C31-A3F7-CD96ABD2D385}"/>
              </a:ext>
            </a:extLst>
          </p:cNvPr>
          <p:cNvSpPr/>
          <p:nvPr/>
        </p:nvSpPr>
        <p:spPr>
          <a:xfrm>
            <a:off x="95249" y="76200"/>
            <a:ext cx="1554480" cy="3364992"/>
          </a:xfrm>
          <a:custGeom>
            <a:avLst/>
            <a:gdLst/>
            <a:ahLst/>
            <a:cxnLst/>
            <a:rect l="l" t="t" r="r" b="b"/>
            <a:pathLst>
              <a:path w="1554480" h="3364992">
                <a:moveTo>
                  <a:pt x="834442" y="1094768"/>
                </a:moveTo>
                <a:cubicBezTo>
                  <a:pt x="745424" y="1094768"/>
                  <a:pt x="660116" y="1104906"/>
                  <a:pt x="578516" y="1125182"/>
                </a:cubicBezTo>
                <a:cubicBezTo>
                  <a:pt x="496916" y="1145458"/>
                  <a:pt x="400233" y="1189225"/>
                  <a:pt x="288466" y="1256483"/>
                </a:cubicBezTo>
                <a:lnTo>
                  <a:pt x="208350" y="1550242"/>
                </a:lnTo>
                <a:lnTo>
                  <a:pt x="233572" y="1553209"/>
                </a:lnTo>
                <a:cubicBezTo>
                  <a:pt x="327535" y="1405836"/>
                  <a:pt x="418037" y="1302229"/>
                  <a:pt x="505076" y="1242389"/>
                </a:cubicBezTo>
                <a:cubicBezTo>
                  <a:pt x="592116" y="1182549"/>
                  <a:pt x="684596" y="1152629"/>
                  <a:pt x="782515" y="1152629"/>
                </a:cubicBezTo>
                <a:cubicBezTo>
                  <a:pt x="894282" y="1152629"/>
                  <a:pt x="987751" y="1190709"/>
                  <a:pt x="1062921" y="1266869"/>
                </a:cubicBezTo>
                <a:cubicBezTo>
                  <a:pt x="1138092" y="1343029"/>
                  <a:pt x="1175677" y="1445893"/>
                  <a:pt x="1175677" y="1575464"/>
                </a:cubicBezTo>
                <a:cubicBezTo>
                  <a:pt x="1175677" y="1703056"/>
                  <a:pt x="1134136" y="1811856"/>
                  <a:pt x="1051052" y="1901863"/>
                </a:cubicBezTo>
                <a:cubicBezTo>
                  <a:pt x="967969" y="1991870"/>
                  <a:pt x="807737" y="2069019"/>
                  <a:pt x="570356" y="2133309"/>
                </a:cubicBezTo>
                <a:cubicBezTo>
                  <a:pt x="559476" y="2133309"/>
                  <a:pt x="549585" y="2136771"/>
                  <a:pt x="540683" y="2143694"/>
                </a:cubicBezTo>
                <a:lnTo>
                  <a:pt x="540683" y="2203040"/>
                </a:lnTo>
                <a:cubicBezTo>
                  <a:pt x="601018" y="2193149"/>
                  <a:pt x="655417" y="2188203"/>
                  <a:pt x="703883" y="2188203"/>
                </a:cubicBezTo>
                <a:cubicBezTo>
                  <a:pt x="879940" y="2188203"/>
                  <a:pt x="1018165" y="2238647"/>
                  <a:pt x="1118557" y="2339534"/>
                </a:cubicBezTo>
                <a:cubicBezTo>
                  <a:pt x="1218950" y="2440421"/>
                  <a:pt x="1269146" y="2566529"/>
                  <a:pt x="1269146" y="2717859"/>
                </a:cubicBezTo>
                <a:cubicBezTo>
                  <a:pt x="1269146" y="2881059"/>
                  <a:pt x="1216230" y="3012855"/>
                  <a:pt x="1110397" y="3113247"/>
                </a:cubicBezTo>
                <a:cubicBezTo>
                  <a:pt x="1004565" y="3213639"/>
                  <a:pt x="876478" y="3263835"/>
                  <a:pt x="726137" y="3263835"/>
                </a:cubicBezTo>
                <a:cubicBezTo>
                  <a:pt x="597556" y="3263835"/>
                  <a:pt x="483069" y="3234410"/>
                  <a:pt x="382677" y="3175559"/>
                </a:cubicBezTo>
                <a:cubicBezTo>
                  <a:pt x="282284" y="3116709"/>
                  <a:pt x="188074" y="3051182"/>
                  <a:pt x="100045" y="2978978"/>
                </a:cubicBezTo>
                <a:lnTo>
                  <a:pt x="100045" y="3057611"/>
                </a:lnTo>
                <a:cubicBezTo>
                  <a:pt x="204888" y="3148607"/>
                  <a:pt x="309484" y="3218832"/>
                  <a:pt x="413833" y="3268286"/>
                </a:cubicBezTo>
                <a:cubicBezTo>
                  <a:pt x="518182" y="3317741"/>
                  <a:pt x="638108" y="3342468"/>
                  <a:pt x="773613" y="3342468"/>
                </a:cubicBezTo>
                <a:cubicBezTo>
                  <a:pt x="971431" y="3342468"/>
                  <a:pt x="1145510" y="3277435"/>
                  <a:pt x="1295851" y="3147370"/>
                </a:cubicBezTo>
                <a:cubicBezTo>
                  <a:pt x="1446192" y="3017305"/>
                  <a:pt x="1521363" y="2851881"/>
                  <a:pt x="1521363" y="2651096"/>
                </a:cubicBezTo>
                <a:cubicBezTo>
                  <a:pt x="1521363" y="2495809"/>
                  <a:pt x="1474629" y="2359563"/>
                  <a:pt x="1381160" y="2242356"/>
                </a:cubicBezTo>
                <a:cubicBezTo>
                  <a:pt x="1287691" y="2125149"/>
                  <a:pt x="1156390" y="2055666"/>
                  <a:pt x="987256" y="2033906"/>
                </a:cubicBezTo>
                <a:lnTo>
                  <a:pt x="987256" y="2027971"/>
                </a:lnTo>
                <a:cubicBezTo>
                  <a:pt x="1136608" y="1952800"/>
                  <a:pt x="1247386" y="1874415"/>
                  <a:pt x="1319589" y="1792816"/>
                </a:cubicBezTo>
                <a:cubicBezTo>
                  <a:pt x="1391793" y="1711216"/>
                  <a:pt x="1427894" y="1616017"/>
                  <a:pt x="1427894" y="1507217"/>
                </a:cubicBezTo>
                <a:cubicBezTo>
                  <a:pt x="1427894" y="1396439"/>
                  <a:pt x="1381655" y="1300003"/>
                  <a:pt x="1289175" y="1217909"/>
                </a:cubicBezTo>
                <a:cubicBezTo>
                  <a:pt x="1196695" y="1135815"/>
                  <a:pt x="1045118" y="1094768"/>
                  <a:pt x="834442" y="1094768"/>
                </a:cubicBezTo>
                <a:close/>
                <a:moveTo>
                  <a:pt x="0" y="0"/>
                </a:moveTo>
                <a:lnTo>
                  <a:pt x="1554480" y="0"/>
                </a:lnTo>
                <a:lnTo>
                  <a:pt x="1554480" y="3364992"/>
                </a:lnTo>
                <a:lnTo>
                  <a:pt x="0" y="3364992"/>
                </a:lnTo>
                <a:close/>
              </a:path>
            </a:pathLst>
          </a:custGeom>
          <a:solidFill>
            <a:srgbClr val="F2D6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صورة 3">
            <a:extLst>
              <a:ext uri="{FF2B5EF4-FFF2-40B4-BE49-F238E27FC236}">
                <a16:creationId xmlns:a16="http://schemas.microsoft.com/office/drawing/2014/main" id="{DFDD3F9B-F703-476E-8D8D-A384E7B822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188" y="290517"/>
            <a:ext cx="8673016" cy="382222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7016740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1"/>
  <p:tag name="ARTICULATE_SLIDE_COUNT" val="11"/>
  <p:tag name="ARTICULATE_REFERENCE_ID" val="105c666b-32d6-42e7-ae32-a04faf8bb43f"/>
  <p:tag name="ARTICULATE_REFERENCE_COUNT" val="0"/>
  <p:tag name="ARTICULATE_PLAYER_GLOSSARY_XML" val="&lt;?xml version=&quot;1.0&quot; encoding=&quot;utf-16&quot;?&gt;&lt;glossary xmlns:xsi=&quot;http://www.w3.org/2001/XMLSchema-instance&quot; xmlns:xsd=&quot;http://www.w3.org/2001/XMLSchema&quot;&gt;&lt;terms /&gt;&lt;/glossary&gt;"/>
  <p:tag name="TAG_BACKING_FORM_KEY" val="2360490-c:\users\trimm\dropbox\downloads\product_features_interaction.pptx"/>
  <p:tag name="ARTICULATE_PRESENTER_VERSION" val="8"/>
  <p:tag name="ARTICULATE_USED_PAGE_ORIENTATION" val="1"/>
  <p:tag name="ARTICULATE_USED_PAGE_SIZE" val="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0"/>
  <p:tag name="ARTICULATE_HIDE_SLIDE" val="0"/>
  <p:tag name="ARTICULATE_PLAYER_CONTROL_PREVIOUS" val="True"/>
  <p:tag name="ARTICULATE_PLAYER_CONTROL_NEXT" val="True"/>
  <p:tag name="AUDIO_ID" val="264"/>
  <p:tag name="ARTICULATE_USED_LAYOUT" val="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0"/>
  <p:tag name="ARTICULATE_HIDE_SLIDE" val="0"/>
  <p:tag name="ARTICULATE_PLAYER_CONTROL_PREVIOUS" val="True"/>
  <p:tag name="ARTICULATE_PLAYER_CONTROL_NEXT" val="True"/>
  <p:tag name="ARTICULATE_NEXT_BUTTON_ID" val="257"/>
  <p:tag name="AUDIO_ID" val="265"/>
  <p:tag name="ARTICULATE_USED_LAYOUT" val="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1"/>
  <p:tag name="ARTICULATE_HIDE_SLIDE" val="0"/>
  <p:tag name="ARTICULATE_PLAYER_CONTROL_PREVIOUS" val="True"/>
  <p:tag name="ARTICULATE_PLAYER_CONTROL_NEXT" val="True"/>
  <p:tag name="ARTICULATE_PREV_BUTTON_ID" val="260"/>
  <p:tag name="AUDIO_ID" val="256"/>
  <p:tag name="ARTICULATE_USED_LAYOUT" val="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1"/>
  <p:tag name="ARTICULATE_HIDE_SLIDE" val="0"/>
  <p:tag name="ARTICULATE_PLAYER_CONTROL_PREVIOUS" val="True"/>
  <p:tag name="ARTICULATE_PLAYER_CONTROL_NEXT" val="True"/>
  <p:tag name="ARTICULATE_PREV_BUTTON_ID" val="260"/>
  <p:tag name="AUDIO_ID" val="262"/>
  <p:tag name="ARTICULATE_USED_LAYOUT" val="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1"/>
  <p:tag name="ARTICULATE_HIDE_SLIDE" val="0"/>
  <p:tag name="ARTICULATE_PLAYER_CONTROL_PREVIOUS" val="True"/>
  <p:tag name="ARTICULATE_PLAYER_CONTROL_NEXT" val="True"/>
  <p:tag name="ARTICULATE_PREV_BUTTON_ID" val="260"/>
  <p:tag name="AUDIO_ID" val="262"/>
  <p:tag name="ARTICULATE_USED_LAYOUT" val="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1"/>
  <p:tag name="ARTICULATE_HIDE_SLIDE" val="0"/>
  <p:tag name="ARTICULATE_PLAYER_CONTROL_PREVIOUS" val="False"/>
  <p:tag name="ARTICULATE_PLAYER_CONTROL_NEXT" val="True"/>
  <p:tag name="AUDIO_ID" val="257"/>
  <p:tag name="ARTICULATE_USED_LAYOUT" val="7"/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1"/>
  <p:tag name="ARTICULATE_HIDE_SLIDE" val="0"/>
  <p:tag name="ARTICULATE_PLAYER_CONTROL_PREVIOUS" val="True"/>
  <p:tag name="ARTICULATE_PLAYER_CONTROL_NEXT" val="True"/>
  <p:tag name="AUDIO_ID" val="260"/>
  <p:tag name="ARTICULATE_USED_LAYOUT" val="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0"/>
  <p:tag name="ARTICULATE_HIDE_SLIDE" val="0"/>
  <p:tag name="ARTICULATE_PLAYER_CONTROL_PREVIOUS" val="True"/>
  <p:tag name="ARTICULATE_PLAYER_CONTROL_NEXT" val="True"/>
  <p:tag name="ARTICULATE_NEXT_BUTTON_ID" val="257"/>
  <p:tag name="AUDIO_ID" val="265"/>
  <p:tag name="ARTICULATE_USED_LAYOUT" val="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1"/>
  <p:tag name="ARTICULATE_HIDE_SLIDE" val="0"/>
  <p:tag name="ARTICULATE_PLAYER_CONTROL_PREVIOUS" val="True"/>
  <p:tag name="ARTICULATE_PLAYER_CONTROL_NEXT" val="True"/>
  <p:tag name="AUDIO_ID" val="261"/>
  <p:tag name="ARTICULATE_USED_LAYOUT" val="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1"/>
  <p:tag name="ARTICULATE_HIDE_SLIDE" val="0"/>
  <p:tag name="ARTICULATE_PLAYER_CONTROL_PREVIOUS" val="True"/>
  <p:tag name="ARTICULATE_PLAYER_CONTROL_NEXT" val="True"/>
  <p:tag name="AUDIO_ID" val="261"/>
  <p:tag name="ARTICULATE_USED_LAYOUT" val="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0"/>
  <p:tag name="ARTICULATE_HIDE_SLIDE" val="0"/>
  <p:tag name="ARTICULATE_PLAYER_CONTROL_PREVIOUS" val="True"/>
  <p:tag name="ARTICULATE_PLAYER_CONTROL_NEXT" val="True"/>
  <p:tag name="AUDIO_ID" val="263"/>
  <p:tag name="ARTICULATE_USED_LAYOUT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1"/>
  <p:tag name="ARTICULATE_HIDE_SLIDE" val="0"/>
  <p:tag name="ARTICULATE_PLAYER_CONTROL_PREVIOUS" val="True"/>
  <p:tag name="ARTICULATE_PLAYER_CONTROL_NEXT" val="True"/>
  <p:tag name="AUDIO_ID" val="260"/>
  <p:tag name="ARTICULATE_USED_LAYOUT" val="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9963851a-3bb9-46a4-bf48-e472da2cf92c"/>
  <p:tag name="ARTICULATE_SLIDE_PAUSE" val="0"/>
  <p:tag name="ARTICULATE_HIDE_SLIDE" val="0"/>
  <p:tag name="ARTICULATE_PLAYER_CONTROL_PREVIOUS" val="True"/>
  <p:tag name="ARTICULATE_PLAYER_CONTROL_NEXT" val="True"/>
  <p:tag name="AUDIO_ID" val="263"/>
  <p:tag name="ARTICULATE_USED_LAYOUT" val="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350</Words>
  <Application>Microsoft Office PowerPoint</Application>
  <PresentationFormat>شاشة عريضة</PresentationFormat>
  <Paragraphs>51</Paragraphs>
  <Slides>13</Slides>
  <Notes>13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5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Gill Sans Nova Light</vt:lpstr>
      <vt:lpstr>Open Sans Condensed Light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Trina Rimmer</dc:creator>
  <cp:lastModifiedBy>أمل سعيد حامد الشهابي</cp:lastModifiedBy>
  <cp:revision>56</cp:revision>
  <dcterms:created xsi:type="dcterms:W3CDTF">2019-06-17T17:36:17Z</dcterms:created>
  <dcterms:modified xsi:type="dcterms:W3CDTF">2021-11-20T19:37:11Z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UseProject">
    <vt:lpwstr>1</vt:lpwstr>
  </property>
  <property fmtid="{D5CDD505-2E9C-101B-9397-08002B2CF9AE}" pid="3" name="ArticulateGUID">
    <vt:lpwstr>7DAEDB40-D81F-4745-98F9-705DF67536DD</vt:lpwstr>
  </property>
  <property fmtid="{D5CDD505-2E9C-101B-9397-08002B2CF9AE}" pid="4" name="ArticulatePath">
    <vt:lpwstr>Product_Features_Interaction</vt:lpwstr>
  </property>
  <property fmtid="{D5CDD505-2E9C-101B-9397-08002B2CF9AE}" pid="5" name="ArticulateProjectVersion">
    <vt:lpwstr>8</vt:lpwstr>
  </property>
  <property fmtid="{D5CDD505-2E9C-101B-9397-08002B2CF9AE}" pid="6" name="ArticulateProjectFull">
    <vt:lpwstr>C:\Users\trimm\Dropbox\Downloads\Product_Features_Interaction.ppta</vt:lpwstr>
  </property>
</Properties>
</file>

<file path=docProps/thumbnail.jpeg>
</file>